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2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8087-471E-434E-AEEA-E3F45495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FF2A11F-4346-4833-9439-DA3DB31BA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38BBD20-251F-4DA7-9C87-F7A1C21327B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F78D0E74-7B43-4395-994D-6BC09FBC8E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E4748A-CCD7-4361-AEA3-EBEFA3874A1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745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ECE1-2EBD-4CA1-BD9C-CD2DEF92AA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FAE7012-BCC2-4CD1-A89D-22DB7FBA6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0C6514-9193-4B02-8250-07FBFE1D18A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2A6F10DB-5789-4010-B69A-FE076C903E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1802D6-626B-4AE4-B18C-CB55FABD888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3611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BD994-6C3C-40E0-9AFA-0010169A75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5062AC5-8C03-4C07-9033-BA36143F9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FE02F-8A8C-4630-BA75-FC249A30238D}"/>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C0B41872-1BEC-4357-B28F-7AE1562AE1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BAB5FF-4B03-4AE8-BF3C-D67EE3082CD6}"/>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100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2FBF-35A4-4FB5-AEDE-EFAB2C21F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E9A6B3-B036-42DC-BE13-139AC8BF2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49265A-B540-480C-862E-76DC7E3B988B}"/>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3DB029D9-1577-4F94-AB44-C24E3C347A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FE86C7-BCD0-4FA9-AC13-F2D83491AD3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7903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99DA-3400-4195-8126-353137AB8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F854E16-A6E9-4611-A3E4-DEAD54D3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7BE403-0ACA-4FE3-917A-453C84FB2635}"/>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F3343397-849C-4D5A-9D65-A4574C576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F377E-C32A-42F5-A8B0-0BE975574053}"/>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0800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CD69-57CF-415F-8C85-B16C3AAAA58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0798208-677F-4ABE-AD37-5AA8B41179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B5F9167-876B-495E-8DBA-7E2F5CA7FF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08D70A0-41FE-4234-9E59-4D4E040D4AE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6" name="Footer Placeholder 5">
            <a:extLst>
              <a:ext uri="{FF2B5EF4-FFF2-40B4-BE49-F238E27FC236}">
                <a16:creationId xmlns:a16="http://schemas.microsoft.com/office/drawing/2014/main" id="{BC6B6654-6FAC-44CA-A229-112D589256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5D6839-2590-438D-AB5D-CD5C33594E0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8001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A903-3763-48B7-ACF5-0ABEE2A0F0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32558D-45F8-491E-87E4-84B102F0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EE4770-FAB8-4A75-B627-7C2D45837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4CE85-D25A-49D0-98DB-C99540BA1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2E5718-3807-4B26-ADD8-C4C01645D6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A3D3737-46B0-4DDF-A888-79209FEC432F}"/>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8" name="Footer Placeholder 7">
            <a:extLst>
              <a:ext uri="{FF2B5EF4-FFF2-40B4-BE49-F238E27FC236}">
                <a16:creationId xmlns:a16="http://schemas.microsoft.com/office/drawing/2014/main" id="{47384CC7-A772-40BD-A092-326974387D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90B84FE-A3B2-471B-BD1D-4C1B9069772E}"/>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93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85DC-BE73-4EA8-927C-92EAB02AF5B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5E40698-9300-4F8E-95F3-C78C3884D250}"/>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4" name="Footer Placeholder 3">
            <a:extLst>
              <a:ext uri="{FF2B5EF4-FFF2-40B4-BE49-F238E27FC236}">
                <a16:creationId xmlns:a16="http://schemas.microsoft.com/office/drawing/2014/main" id="{7D028965-F31F-4E13-BEBD-BDA1ED77D80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52C072F-1982-4F08-BED5-F04F21BB8AFD}"/>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4982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B88E1-7F62-4B6D-956C-7551110BA0F7}"/>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3" name="Footer Placeholder 2">
            <a:extLst>
              <a:ext uri="{FF2B5EF4-FFF2-40B4-BE49-F238E27FC236}">
                <a16:creationId xmlns:a16="http://schemas.microsoft.com/office/drawing/2014/main" id="{52684503-8F3B-4E82-8F10-9B5B1BA22D8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901D8E2-B46C-4A4D-BF1B-CC9EC8A7AB1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8046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B271-B781-4CC9-AD0C-5CE4B167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83FCCE9-3377-4568-A81E-0DF47607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0730003-0EBF-4D7B-8ABB-1ECA5F09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AA295-37B4-402B-8C63-25D80932278A}"/>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6" name="Footer Placeholder 5">
            <a:extLst>
              <a:ext uri="{FF2B5EF4-FFF2-40B4-BE49-F238E27FC236}">
                <a16:creationId xmlns:a16="http://schemas.microsoft.com/office/drawing/2014/main" id="{4C64255B-2119-4A21-A22C-162AAEC4FD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1CABEF5-0DAA-498C-994A-08A29E8FC34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2756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E8DE-FE7D-438C-9828-1B0262B1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D5BC3B0-BBC0-4361-974A-DD6F8551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CC65248-91EE-4ECE-9214-EA26A9F5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68BE0-68F4-4C45-80FE-26C79A61F959}"/>
              </a:ext>
            </a:extLst>
          </p:cNvPr>
          <p:cNvSpPr>
            <a:spLocks noGrp="1"/>
          </p:cNvSpPr>
          <p:nvPr>
            <p:ph type="dt" sz="half" idx="10"/>
          </p:nvPr>
        </p:nvSpPr>
        <p:spPr/>
        <p:txBody>
          <a:bodyPr/>
          <a:lstStyle/>
          <a:p>
            <a:fld id="{0151C9A4-AD84-474F-96F5-C3BC24D22A7D}" type="datetimeFigureOut">
              <a:rPr lang="vi-VN" smtClean="0"/>
              <a:t>18/08/2021</a:t>
            </a:fld>
            <a:endParaRPr lang="vi-VN"/>
          </a:p>
        </p:txBody>
      </p:sp>
      <p:sp>
        <p:nvSpPr>
          <p:cNvPr id="6" name="Footer Placeholder 5">
            <a:extLst>
              <a:ext uri="{FF2B5EF4-FFF2-40B4-BE49-F238E27FC236}">
                <a16:creationId xmlns:a16="http://schemas.microsoft.com/office/drawing/2014/main" id="{BAC83357-4066-41B8-856B-FC6F051992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506633-EA35-4317-8887-B49FFB13AE3F}"/>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99317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6F980-5ED9-436D-86E0-D2C94AE1B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24AB77B-1635-463D-8902-A56146093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8FE439-A063-46A6-B444-A4750E78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C9A4-AD84-474F-96F5-C3BC24D22A7D}" type="datetimeFigureOut">
              <a:rPr lang="vi-VN" smtClean="0"/>
              <a:t>18/08/2021</a:t>
            </a:fld>
            <a:endParaRPr lang="vi-VN"/>
          </a:p>
        </p:txBody>
      </p:sp>
      <p:sp>
        <p:nvSpPr>
          <p:cNvPr id="5" name="Footer Placeholder 4">
            <a:extLst>
              <a:ext uri="{FF2B5EF4-FFF2-40B4-BE49-F238E27FC236}">
                <a16:creationId xmlns:a16="http://schemas.microsoft.com/office/drawing/2014/main" id="{D5FB5FC1-C512-457F-BD5B-5DA5A8623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8FF9776-E77D-4D56-AB83-A7F31F7F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28991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599448-F542-4ECC-AB68-F2C9614D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0"/>
            <a:ext cx="12244242"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B5B3FA3-4335-4A37-BAAB-5E9E0C2B7961}"/>
              </a:ext>
            </a:extLst>
          </p:cNvPr>
          <p:cNvSpPr txBox="1"/>
          <p:nvPr/>
        </p:nvSpPr>
        <p:spPr>
          <a:xfrm>
            <a:off x="698349" y="940154"/>
            <a:ext cx="11321585" cy="1200329"/>
          </a:xfrm>
          <a:prstGeom prst="rect">
            <a:avLst/>
          </a:prstGeom>
          <a:noFill/>
          <a:effectLst>
            <a:outerShdw blurRad="50800" dist="50800" dir="5400000" algn="ctr" rotWithShape="0">
              <a:srgbClr val="0070C0"/>
            </a:outerShdw>
          </a:effectLst>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ĐẾN VỚI GIỜ HỌC ĐỊA LÍ</a:t>
            </a:r>
            <a:endParaRPr lang="vi-VN" sz="3600" dirty="0">
              <a:ln w="0"/>
              <a:effectLst>
                <a:outerShdw blurRad="38100" dist="19050" dir="2700000" algn="tl" rotWithShape="0">
                  <a:schemeClr val="dk1">
                    <a:alpha val="40000"/>
                  </a:schemeClr>
                </a:outerShdw>
              </a:effectLst>
            </a:endParaRPr>
          </a:p>
          <a:p>
            <a:endParaRPr lang="vi-V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65CA8-2BC6-42B3-A04D-FF23E632AA2C}"/>
              </a:ext>
            </a:extLst>
          </p:cNvPr>
          <p:cNvSpPr/>
          <p:nvPr/>
        </p:nvSpPr>
        <p:spPr>
          <a:xfrm>
            <a:off x="527203" y="388881"/>
            <a:ext cx="3594631" cy="460895"/>
          </a:xfrm>
          <a:prstGeom prst="rect">
            <a:avLst/>
          </a:prstGeom>
        </p:spPr>
        <p:txBody>
          <a:bodyPr wrap="square">
            <a:spAutoFit/>
          </a:bodyPr>
          <a:lstStyle/>
          <a:p>
            <a:pPr>
              <a:lnSpc>
                <a:spcPct val="107000"/>
              </a:lnSpc>
              <a:spcAft>
                <a:spcPts val="800"/>
              </a:spcAft>
            </a:pPr>
            <a:r>
              <a:rPr lang="vi-VN"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IV. Thời tiết và khí hậ</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DF2188E-DA32-47C9-834E-118373AB9D1A}"/>
              </a:ext>
            </a:extLst>
          </p:cNvPr>
          <p:cNvSpPr/>
          <p:nvPr/>
        </p:nvSpPr>
        <p:spPr>
          <a:xfrm>
            <a:off x="4417255" y="388881"/>
            <a:ext cx="7729088" cy="646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Dựa vào thông tin kênh chữ SGK trang 164:</a:t>
            </a: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Hãy quan sát các hiện tượng khí tượng xảy ra ở Thành phố Hồ Chí Minh trong một ngày của tháng 12: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Sáng sớm trong làn sương mỏng, không khí se lạnh; khi Mặt Trời lên, không khí ấm áp, sương tan. Buổi trưa nắng gắt, không khí nóng bức. Buổi chiều gió nhẹ, không khí lại trở nên mát mẻ.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hiện tượng khí tượng như mưa, nắng, gió, nhiệt độ,... xảy ra trong một thời gian ngắn ở một địa phương, gọi là thời tiết</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Thời tiết luôn thay đổi.</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Việt Nam thuộc kiểu khí hậu nhiệt đới gió mùa nên nhiệt độ trung bình năm cao: Hàng năm, từ tháng 5 đến tháng 10 là mùa mưa, từ tháng 11 đến tháng 4 năm sau là mùa khô.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Đây là hiện tượng lặp đi lặp lại của thời tiết có tính quy luật. Khí hậu </a:t>
            </a:r>
            <a:r>
              <a:rPr lang="en-US" sz="2200" dirty="0">
                <a:latin typeface="Times New Roman" panose="02020603050405020304" pitchFamily="18" charset="0"/>
                <a:cs typeface="Times New Roman" panose="02020603050405020304" pitchFamily="18" charset="0"/>
              </a:rPr>
              <a:t>ở</a:t>
            </a:r>
            <a:r>
              <a:rPr lang="vi-VN" sz="2200" dirty="0">
                <a:latin typeface="Times New Roman" panose="02020603050405020304" pitchFamily="18" charset="0"/>
                <a:cs typeface="Times New Roman" panose="02020603050405020304" pitchFamily="18" charset="0"/>
              </a:rPr>
              <a:t> một địa phương là sự lặp đi lặp lại tình hình thời tiết của địa phương đó theo một quy luật nhất định. Khí hậu có tính quy luật.</a:t>
            </a:r>
          </a:p>
          <a:p>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C362DA-A763-47A6-879B-4892A49D114B}"/>
              </a:ext>
            </a:extLst>
          </p:cNvPr>
          <p:cNvSpPr txBox="1"/>
          <p:nvPr/>
        </p:nvSpPr>
        <p:spPr>
          <a:xfrm>
            <a:off x="5662246" y="2933114"/>
            <a:ext cx="914400" cy="914400"/>
          </a:xfrm>
          <a:prstGeom prst="rect">
            <a:avLst/>
          </a:prstGeom>
          <a:noFill/>
        </p:spPr>
        <p:txBody>
          <a:bodyPr wrap="square" rtlCol="0">
            <a:spAutoFit/>
          </a:bodyPr>
          <a:lstStyle/>
          <a:p>
            <a:endParaRPr lang="vi-VN" dirty="0"/>
          </a:p>
        </p:txBody>
      </p:sp>
      <p:sp>
        <p:nvSpPr>
          <p:cNvPr id="7" name="TextBox 6">
            <a:extLst>
              <a:ext uri="{FF2B5EF4-FFF2-40B4-BE49-F238E27FC236}">
                <a16:creationId xmlns:a16="http://schemas.microsoft.com/office/drawing/2014/main" id="{B09B0DDB-72B1-4546-8EBA-8D93145B4DA7}"/>
              </a:ext>
            </a:extLst>
          </p:cNvPr>
          <p:cNvSpPr txBox="1"/>
          <p:nvPr/>
        </p:nvSpPr>
        <p:spPr>
          <a:xfrm>
            <a:off x="45657" y="2216090"/>
            <a:ext cx="4324706" cy="143404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25000"/>
              </a:lnSpc>
            </a:pPr>
            <a:r>
              <a:rPr lang="vi-VN" sz="2400" dirty="0">
                <a:solidFill>
                  <a:schemeClr val="bg1"/>
                </a:solidFill>
                <a:latin typeface="Times New Roman" panose="02020603050405020304" pitchFamily="18" charset="0"/>
                <a:cs typeface="Times New Roman" panose="02020603050405020304" pitchFamily="18" charset="0"/>
              </a:rPr>
              <a:t>Nêu các hiện tượng khí tượng xảy ra ở Thành phố Hồ Chí Minh trong một ngày của tháng 12?</a:t>
            </a:r>
          </a:p>
        </p:txBody>
      </p:sp>
      <p:pic>
        <p:nvPicPr>
          <p:cNvPr id="10" name="Picture 9">
            <a:extLst>
              <a:ext uri="{FF2B5EF4-FFF2-40B4-BE49-F238E27FC236}">
                <a16:creationId xmlns:a16="http://schemas.microsoft.com/office/drawing/2014/main" id="{B3846B27-F4EB-4551-A4CB-A8011A426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77" y="849776"/>
            <a:ext cx="1132783" cy="1049362"/>
          </a:xfrm>
          <a:prstGeom prst="rect">
            <a:avLst/>
          </a:prstGeom>
        </p:spPr>
      </p:pic>
      <p:sp>
        <p:nvSpPr>
          <p:cNvPr id="12" name="Thought Bubble: Cloud 11">
            <a:extLst>
              <a:ext uri="{FF2B5EF4-FFF2-40B4-BE49-F238E27FC236}">
                <a16:creationId xmlns:a16="http://schemas.microsoft.com/office/drawing/2014/main" id="{CE75D6AE-58F6-47A0-92BD-32A8EEFE7163}"/>
              </a:ext>
            </a:extLst>
          </p:cNvPr>
          <p:cNvSpPr/>
          <p:nvPr/>
        </p:nvSpPr>
        <p:spPr>
          <a:xfrm>
            <a:off x="92549" y="2189393"/>
            <a:ext cx="3798277" cy="1434047"/>
          </a:xfrm>
          <a:prstGeom prst="cloudCallout">
            <a:avLst>
              <a:gd name="adj1" fmla="val 37727"/>
              <a:gd name="adj2" fmla="val 105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a16="http://schemas.microsoft.com/office/drawing/2014/main" id="{C7614A55-6921-4B9E-ADE1-491349F4CC76}"/>
              </a:ext>
            </a:extLst>
          </p:cNvPr>
          <p:cNvSpPr/>
          <p:nvPr/>
        </p:nvSpPr>
        <p:spPr>
          <a:xfrm>
            <a:off x="-8269" y="1665173"/>
            <a:ext cx="4277814" cy="30845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200"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5" name="Rectangle 14">
            <a:extLst>
              <a:ext uri="{FF2B5EF4-FFF2-40B4-BE49-F238E27FC236}">
                <a16:creationId xmlns:a16="http://schemas.microsoft.com/office/drawing/2014/main" id="{0D59EFEC-0D13-4912-8CF3-1CF386B8FFFC}"/>
              </a:ext>
            </a:extLst>
          </p:cNvPr>
          <p:cNvSpPr/>
          <p:nvPr/>
        </p:nvSpPr>
        <p:spPr>
          <a:xfrm>
            <a:off x="0" y="2287458"/>
            <a:ext cx="4292991" cy="125124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Việt Nam </a:t>
            </a:r>
            <a:r>
              <a:rPr lang="vi-VN" sz="2400" dirty="0">
                <a:latin typeface="Times New Roman" panose="02020603050405020304" pitchFamily="18" charset="0"/>
                <a:ea typeface="Arial" panose="020B0604020202020204" pitchFamily="34" charset="0"/>
                <a:cs typeface="Times New Roman" panose="02020603050405020304" pitchFamily="18" charset="0"/>
              </a:rPr>
              <a:t>thuộc kiểu khí hậu nào? Kiểu khí hậu đó có đặc điểm gì?</a:t>
            </a:r>
          </a:p>
        </p:txBody>
      </p:sp>
      <p:sp>
        <p:nvSpPr>
          <p:cNvPr id="17" name="Thought Bubble: Cloud 16">
            <a:extLst>
              <a:ext uri="{FF2B5EF4-FFF2-40B4-BE49-F238E27FC236}">
                <a16:creationId xmlns:a16="http://schemas.microsoft.com/office/drawing/2014/main" id="{66E08B8F-8D2B-4E3C-AC03-3DCD162ED05C}"/>
              </a:ext>
            </a:extLst>
          </p:cNvPr>
          <p:cNvSpPr/>
          <p:nvPr/>
        </p:nvSpPr>
        <p:spPr>
          <a:xfrm>
            <a:off x="45657" y="2145661"/>
            <a:ext cx="3876884" cy="1316590"/>
          </a:xfrm>
          <a:prstGeom prst="cloudCallout">
            <a:avLst>
              <a:gd name="adj1" fmla="val -39603"/>
              <a:gd name="adj2" fmla="val 13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hí hậu 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a16="http://schemas.microsoft.com/office/drawing/2014/main" id="{9A59BEC9-96D5-4B3B-80D8-28E5544F0CBA}"/>
              </a:ext>
            </a:extLst>
          </p:cNvPr>
          <p:cNvSpPr/>
          <p:nvPr/>
        </p:nvSpPr>
        <p:spPr>
          <a:xfrm>
            <a:off x="1" y="1899138"/>
            <a:ext cx="4277814" cy="2686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5">
                                            <p:txEl>
                                              <p:pRg st="3" end="3"/>
                                            </p:txEl>
                                          </p:spTgt>
                                        </p:tgtEl>
                                        <p:attrNameLst>
                                          <p:attrName>style.color</p:attrName>
                                        </p:attrNameLst>
                                      </p:cBhvr>
                                      <p:to>
                                        <p:clrVal>
                                          <a:schemeClr val="accent2"/>
                                        </p:clrVal>
                                      </p:to>
                                    </p:set>
                                    <p:set>
                                      <p:cBhvr>
                                        <p:cTn id="35" dur="500" fill="hold"/>
                                        <p:tgtEl>
                                          <p:spTgt spid="5">
                                            <p:txEl>
                                              <p:pRg st="3" end="3"/>
                                            </p:txEl>
                                          </p:spTgt>
                                        </p:tgtEl>
                                        <p:attrNameLst>
                                          <p:attrName>fillcolor</p:attrName>
                                        </p:attrNameLst>
                                      </p:cBhvr>
                                      <p:to>
                                        <p:clrVal>
                                          <a:schemeClr val="accent2"/>
                                        </p:clrVal>
                                      </p:to>
                                    </p:set>
                                    <p:set>
                                      <p:cBhvr>
                                        <p:cTn id="36" dur="500" fill="hold"/>
                                        <p:tgtEl>
                                          <p:spTgt spid="5">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5">
                                            <p:txEl>
                                              <p:pRg st="5" end="5"/>
                                            </p:txEl>
                                          </p:spTgt>
                                        </p:tgtEl>
                                        <p:attrNameLst>
                                          <p:attrName>style.color</p:attrName>
                                        </p:attrNameLst>
                                      </p:cBhvr>
                                      <p:to>
                                        <p:clrVal>
                                          <a:schemeClr val="accent2"/>
                                        </p:clrVal>
                                      </p:to>
                                    </p:set>
                                    <p:set>
                                      <p:cBhvr>
                                        <p:cTn id="79" dur="500" fill="hold"/>
                                        <p:tgtEl>
                                          <p:spTgt spid="5">
                                            <p:txEl>
                                              <p:pRg st="5" end="5"/>
                                            </p:txEl>
                                          </p:spTgt>
                                        </p:tgtEl>
                                        <p:attrNameLst>
                                          <p:attrName>fillcolor</p:attrName>
                                        </p:attrNameLst>
                                      </p:cBhvr>
                                      <p:to>
                                        <p:clrVal>
                                          <a:schemeClr val="accent2"/>
                                        </p:clrVal>
                                      </p:to>
                                    </p:set>
                                    <p:set>
                                      <p:cBhvr>
                                        <p:cTn id="80" dur="500" fill="hold"/>
                                        <p:tgtEl>
                                          <p:spTgt spid="5">
                                            <p:txEl>
                                              <p:pRg st="5" end="5"/>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P spid="12" grpId="0" animBg="1"/>
      <p:bldP spid="12" grpId="1" animBg="1"/>
      <p:bldP spid="14" grpId="0" animBg="1"/>
      <p:bldP spid="14" grpId="1" animBg="1"/>
      <p:bldP spid="15" grpId="0" animBg="1"/>
      <p:bldP spid="15" grpId="1"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DAC71AE7-39C1-452C-A15E-0A990B50F47B}"/>
              </a:ext>
            </a:extLst>
          </p:cNvPr>
          <p:cNvSpPr/>
          <p:nvPr/>
        </p:nvSpPr>
        <p:spPr>
          <a:xfrm>
            <a:off x="447822" y="520503"/>
            <a:ext cx="11296356" cy="139270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a16="http://schemas.microsoft.com/office/drawing/2014/main" id="{CCE80533-F708-4F71-AE38-D48A94FFED4F}"/>
              </a:ext>
            </a:extLst>
          </p:cNvPr>
          <p:cNvSpPr/>
          <p:nvPr/>
        </p:nvSpPr>
        <p:spPr>
          <a:xfrm>
            <a:off x="2127386" y="2873329"/>
            <a:ext cx="3601329" cy="207146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07000"/>
              </a:lnSpc>
              <a:spcAft>
                <a:spcPts val="8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DE65510-EF34-40C4-B372-6AF0C394A276}"/>
              </a:ext>
            </a:extLst>
          </p:cNvPr>
          <p:cNvSpPr/>
          <p:nvPr/>
        </p:nvSpPr>
        <p:spPr>
          <a:xfrm>
            <a:off x="6274192" y="2873329"/>
            <a:ext cx="4009292" cy="207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id="{8F8FF73A-CCA7-48A9-9A31-449653E67084}"/>
              </a:ext>
            </a:extLst>
          </p:cNvPr>
          <p:cNvSpPr/>
          <p:nvPr/>
        </p:nvSpPr>
        <p:spPr>
          <a:xfrm>
            <a:off x="8021635" y="1913206"/>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Arrow: Down 6">
            <a:extLst>
              <a:ext uri="{FF2B5EF4-FFF2-40B4-BE49-F238E27FC236}">
                <a16:creationId xmlns:a16="http://schemas.microsoft.com/office/drawing/2014/main" id="{160A53AE-EB50-4D18-850A-4BE32FD71AC8}"/>
              </a:ext>
            </a:extLst>
          </p:cNvPr>
          <p:cNvSpPr/>
          <p:nvPr/>
        </p:nvSpPr>
        <p:spPr>
          <a:xfrm>
            <a:off x="3595351" y="1913206"/>
            <a:ext cx="484632"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69BC2-CD7A-4D28-A01B-74139A1753CA}"/>
              </a:ext>
            </a:extLst>
          </p:cNvPr>
          <p:cNvSpPr/>
          <p:nvPr/>
        </p:nvSpPr>
        <p:spPr>
          <a:xfrm>
            <a:off x="493643" y="332321"/>
            <a:ext cx="4374146" cy="461665"/>
          </a:xfrm>
          <a:prstGeom prst="rect">
            <a:avLst/>
          </a:prstGeom>
        </p:spPr>
        <p:txBody>
          <a:bodyPr wrap="none">
            <a:spAutoFit/>
          </a:bodyPr>
          <a:lstStyle/>
          <a:p>
            <a:r>
              <a:rPr lang="vi-VN" sz="2400" b="1" dirty="0">
                <a:solidFill>
                  <a:schemeClr val="bg1">
                    <a:lumMod val="95000"/>
                  </a:schemeClr>
                </a:solidFill>
                <a:latin typeface="Times New Roman" panose="02020603050405020304" pitchFamily="18" charset="0"/>
                <a:ea typeface="Arial" panose="020B0604020202020204" pitchFamily="34" charset="0"/>
              </a:rPr>
              <a:t>V. Các đới khí hậu trên Trái đất</a:t>
            </a:r>
            <a:endParaRPr lang="vi-VN" sz="2400" dirty="0">
              <a:solidFill>
                <a:schemeClr val="bg1">
                  <a:lumMod val="95000"/>
                </a:schemeClr>
              </a:solidFill>
            </a:endParaRPr>
          </a:p>
        </p:txBody>
      </p:sp>
      <p:pic>
        <p:nvPicPr>
          <p:cNvPr id="4" name="Picture 3">
            <a:extLst>
              <a:ext uri="{FF2B5EF4-FFF2-40B4-BE49-F238E27FC236}">
                <a16:creationId xmlns:a16="http://schemas.microsoft.com/office/drawing/2014/main"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435" y="615404"/>
            <a:ext cx="6297442" cy="58376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8C9DBAC-4F1C-45FA-ADCE-FFDC7EBDDE9E}"/>
              </a:ext>
            </a:extLst>
          </p:cNvPr>
          <p:cNvSpPr txBox="1"/>
          <p:nvPr/>
        </p:nvSpPr>
        <p:spPr>
          <a:xfrm>
            <a:off x="786029" y="966652"/>
            <a:ext cx="35493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C202D06B-1D14-424F-A017-D2204FEE0D79}"/>
              </a:ext>
            </a:extLst>
          </p:cNvPr>
          <p:cNvSpPr/>
          <p:nvPr/>
        </p:nvSpPr>
        <p:spPr>
          <a:xfrm>
            <a:off x="0" y="1683096"/>
            <a:ext cx="5551714" cy="1381084"/>
          </a:xfrm>
          <a:prstGeom prst="cloudCallout">
            <a:avLst>
              <a:gd name="adj1" fmla="val 39772"/>
              <a:gd name="adj2" fmla="val 10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dirty="0">
                <a:latin typeface="Times New Roman" panose="02020603050405020304" pitchFamily="18" charset="0"/>
                <a:ea typeface="Times New Roman" panose="02020603050405020304" pitchFamily="18" charset="0"/>
              </a:rPr>
              <a:t>Kể tên các đới khí hậu trên Trái Đất?</a:t>
            </a:r>
            <a:endParaRPr lang="vi-VN" sz="2000" dirty="0">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a16="http://schemas.microsoft.com/office/drawing/2014/main" id="{5B5B86AB-9495-4286-B078-154370D695A5}"/>
              </a:ext>
            </a:extLst>
          </p:cNvPr>
          <p:cNvSpPr/>
          <p:nvPr/>
        </p:nvSpPr>
        <p:spPr>
          <a:xfrm>
            <a:off x="214813" y="1991549"/>
            <a:ext cx="5084299" cy="764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Các đới khí hậu trên trái đất: hàn đới, ôn đới, nhiệt đới</a:t>
            </a:r>
          </a:p>
        </p:txBody>
      </p:sp>
      <p:sp>
        <p:nvSpPr>
          <p:cNvPr id="9" name="Thought Bubble: Cloud 8">
            <a:extLst>
              <a:ext uri="{FF2B5EF4-FFF2-40B4-BE49-F238E27FC236}">
                <a16:creationId xmlns:a16="http://schemas.microsoft.com/office/drawing/2014/main" id="{980D1800-35AA-4A5C-BDF0-BD3A1E047606}"/>
              </a:ext>
            </a:extLst>
          </p:cNvPr>
          <p:cNvSpPr/>
          <p:nvPr/>
        </p:nvSpPr>
        <p:spPr>
          <a:xfrm>
            <a:off x="1" y="1600983"/>
            <a:ext cx="5730434" cy="1716982"/>
          </a:xfrm>
          <a:prstGeom prst="cloudCallout">
            <a:avLst>
              <a:gd name="adj1" fmla="val 32344"/>
              <a:gd name="adj2" fmla="val 9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 panose="020B0604020202020204" pitchFamily="34" charset="0"/>
              </a:rPr>
              <a:t>Xác định giới hạn của mỗi đới khí hậu trên Trái Đất</a:t>
            </a:r>
            <a:endParaRPr lang="vi-VN" sz="2400" dirty="0"/>
          </a:p>
        </p:txBody>
      </p:sp>
      <p:sp>
        <p:nvSpPr>
          <p:cNvPr id="10" name="Flowchart: Alternate Process 9">
            <a:extLst>
              <a:ext uri="{FF2B5EF4-FFF2-40B4-BE49-F238E27FC236}">
                <a16:creationId xmlns:a16="http://schemas.microsoft.com/office/drawing/2014/main" id="{59FDB496-6132-4A71-A1BB-6548F44DC84C}"/>
              </a:ext>
            </a:extLst>
          </p:cNvPr>
          <p:cNvSpPr/>
          <p:nvPr/>
        </p:nvSpPr>
        <p:spPr>
          <a:xfrm>
            <a:off x="214813" y="1725850"/>
            <a:ext cx="5134988" cy="1241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0"/>
              </a:spcAft>
            </a:pPr>
            <a:r>
              <a:rPr lang="en-US" sz="2400" dirty="0">
                <a:latin typeface="Times New Roman" panose="02020603050405020304" pitchFamily="18" charset="0"/>
                <a:ea typeface="Times New Roman" panose="02020603050405020304" pitchFamily="18" charset="0"/>
              </a:rPr>
              <a:t>V</a:t>
            </a:r>
            <a:r>
              <a:rPr lang="vi-VN" sz="2400" dirty="0">
                <a:latin typeface="Times New Roman" panose="02020603050405020304" pitchFamily="18" charset="0"/>
                <a:ea typeface="Times New Roman" panose="02020603050405020304" pitchFamily="18" charset="0"/>
              </a:rPr>
              <a:t>ì sao bề mặt Trái Đất được phân chia thành các đới khí hậu khác nhau?</a:t>
            </a:r>
            <a:endParaRPr lang="vi-VN" sz="200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DD3941F5-DF0B-4393-AEBB-9D2E84D798A3}"/>
              </a:ext>
            </a:extLst>
          </p:cNvPr>
          <p:cNvSpPr/>
          <p:nvPr/>
        </p:nvSpPr>
        <p:spPr>
          <a:xfrm>
            <a:off x="164123" y="1725850"/>
            <a:ext cx="5381060" cy="2530629"/>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01E3A-603D-4B84-ADD1-8B8344DBDD8A}"/>
              </a:ext>
            </a:extLst>
          </p:cNvPr>
          <p:cNvSpPr/>
          <p:nvPr/>
        </p:nvSpPr>
        <p:spPr>
          <a:xfrm>
            <a:off x="1010195" y="281578"/>
            <a:ext cx="9556954" cy="18774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spcAft>
                <a:spcPts val="0"/>
              </a:spcAft>
            </a:pPr>
            <a:r>
              <a:rPr lang="vi-VN" sz="2400" b="1" i="1" dirty="0">
                <a:solidFill>
                  <a:schemeClr val="bg1">
                    <a:lumMod val="95000"/>
                  </a:schemeClr>
                </a:solidFill>
                <a:latin typeface="Times New Roman" panose="02020603050405020304" pitchFamily="18" charset="0"/>
                <a:ea typeface="Times New Roman" panose="02020603050405020304" pitchFamily="18" charset="0"/>
              </a:rPr>
              <a:t>HĐ nhóm:</a:t>
            </a: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rPr>
              <a:t>Nhóm 1, 3, 5: Thực hiện nhiệm vụ theo phiếu học tập số 2</a:t>
            </a:r>
            <a:endParaRPr lang="en-US" sz="24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r>
              <a:rPr lang="vi-VN" sz="2400" dirty="0">
                <a:solidFill>
                  <a:schemeClr val="bg1">
                    <a:lumMod val="95000"/>
                  </a:schemeClr>
                </a:solidFill>
                <a:latin typeface="Times New Roman" panose="02020603050405020304" pitchFamily="18" charset="0"/>
                <a:ea typeface="Arial" panose="020B0604020202020204" pitchFamily="34" charset="0"/>
              </a:rPr>
              <a:t>Nhóm 2, 4, 6: Thực hiện nhiệm vụ theo phiếu học tập số 3 </a:t>
            </a:r>
            <a:endParaRPr lang="en-US" sz="2400" dirty="0">
              <a:solidFill>
                <a:schemeClr val="bg1">
                  <a:lumMod val="95000"/>
                </a:schemeClr>
              </a:solidFill>
              <a:latin typeface="Times New Roman" panose="02020603050405020304" pitchFamily="18" charset="0"/>
              <a:ea typeface="Arial" panose="020B0604020202020204" pitchFamily="34" charset="0"/>
            </a:endParaRPr>
          </a:p>
          <a:p>
            <a:endParaRPr lang="vi-VN" sz="2400" dirty="0">
              <a:solidFill>
                <a:schemeClr val="bg1">
                  <a:lumMod val="95000"/>
                </a:schemeClr>
              </a:solidFill>
            </a:endParaRPr>
          </a:p>
        </p:txBody>
      </p:sp>
      <p:sp>
        <p:nvSpPr>
          <p:cNvPr id="4" name="TextBox 3">
            <a:extLst>
              <a:ext uri="{FF2B5EF4-FFF2-40B4-BE49-F238E27FC236}">
                <a16:creationId xmlns:a16="http://schemas.microsoft.com/office/drawing/2014/main" id="{0C123E21-5BD8-492E-B695-B7124A4DC9F1}"/>
              </a:ext>
            </a:extLst>
          </p:cNvPr>
          <p:cNvSpPr txBox="1"/>
          <p:nvPr/>
        </p:nvSpPr>
        <p:spPr>
          <a:xfrm>
            <a:off x="1010194" y="2159015"/>
            <a:ext cx="9556955" cy="3349956"/>
          </a:xfrm>
          <a:prstGeom prst="rect">
            <a:avLst/>
          </a:prstGeom>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Vòng 1: 5-7p</a:t>
            </a:r>
          </a:p>
          <a:p>
            <a:pPr>
              <a:lnSpc>
                <a:spcPct val="150000"/>
              </a:lnSpc>
            </a:pPr>
            <a:r>
              <a:rPr lang="vi-VN" sz="2400" dirty="0">
                <a:latin typeface="Times New Roman" panose="02020603050405020304" pitchFamily="18" charset="0"/>
                <a:cs typeface="Times New Roman" panose="02020603050405020304" pitchFamily="18" charset="0"/>
              </a:rPr>
              <a:t>Vòng 2: 3-5p</a:t>
            </a:r>
          </a:p>
          <a:p>
            <a:pPr>
              <a:lnSpc>
                <a:spcPct val="150000"/>
              </a:lnSpc>
            </a:pPr>
            <a:r>
              <a:rPr lang="vi-VN" sz="2400" dirty="0">
                <a:latin typeface="Times New Roman" panose="02020603050405020304" pitchFamily="18" charset="0"/>
                <a:cs typeface="Times New Roman" panose="02020603050405020304" pitchFamily="18" charset="0"/>
              </a:rPr>
              <a:t>- Các nhóm (chẵn, lẻ) thảo luận nội dung trong phiếu học 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vi-VN"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Sau thảo luận xong, 1 nhóm chẵn sẽ ghép 1 nhóm lẻ (1-2,3-4,5-6,) để tạo thành nhóm mới. Nhóm mới tiếp tục thảo luận vòng 2, trình bày nội dung ở vòng 1 cho nhóm còn lại nắm được toàn bộ nội dung của vòng 1.</a:t>
            </a:r>
          </a:p>
        </p:txBody>
      </p:sp>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D35864-4B9D-42AD-A6E4-D55E0C2A2B06}"/>
              </a:ext>
            </a:extLst>
          </p:cNvPr>
          <p:cNvSpPr/>
          <p:nvPr/>
        </p:nvSpPr>
        <p:spPr>
          <a:xfrm>
            <a:off x="947171" y="227039"/>
            <a:ext cx="9969356"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0" fontAlgn="base" hangingPunct="0">
              <a:spcBef>
                <a:spcPct val="0"/>
              </a:spcBef>
              <a:spcAft>
                <a:spcPct val="0"/>
              </a:spcAft>
            </a:pPr>
            <a:r>
              <a:rPr lang="en-US" sz="2400" b="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dirty="0">
                <a:solidFill>
                  <a:schemeClr val="bg1">
                    <a:lumMod val="95000"/>
                  </a:schemeClr>
                </a:solidFill>
                <a:latin typeface="Times New Roman" panose="02020603050405020304" pitchFamily="18" charset="0"/>
                <a:cs typeface="Times New Roman" panose="02020603050405020304" pitchFamily="18" charset="0"/>
              </a:rPr>
              <a:t> 2: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Nhóm 1, 3, 5</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 thông tin kênh chữ và hình 13.4 SGK</a:t>
            </a:r>
            <a:r>
              <a:rPr lang="vi-VN" altLang="vi-VN" sz="3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trang 165</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9421DAF-2D04-4C17-9702-240E02235AF5}"/>
              </a:ext>
            </a:extLst>
          </p:cNvPr>
          <p:cNvGraphicFramePr>
            <a:graphicFrameLocks noGrp="1"/>
          </p:cNvGraphicFramePr>
          <p:nvPr>
            <p:extLst>
              <p:ext uri="{D42A27DB-BD31-4B8C-83A1-F6EECF244321}">
                <p14:modId xmlns:p14="http://schemas.microsoft.com/office/powerpoint/2010/main" val="986130987"/>
              </p:ext>
            </p:extLst>
          </p:nvPr>
        </p:nvGraphicFramePr>
        <p:xfrm>
          <a:off x="947171" y="1558199"/>
          <a:ext cx="9969356" cy="1706880"/>
        </p:xfrm>
        <a:graphic>
          <a:graphicData uri="http://schemas.openxmlformats.org/drawingml/2006/table">
            <a:tbl>
              <a:tblPr firstRow="1" bandRow="1">
                <a:tableStyleId>{5C22544A-7EE6-4342-B048-85BDC9FD1C3A}</a:tableStyleId>
              </a:tblPr>
              <a:tblGrid>
                <a:gridCol w="2893309">
                  <a:extLst>
                    <a:ext uri="{9D8B030D-6E8A-4147-A177-3AD203B41FA5}">
                      <a16:colId xmlns:a16="http://schemas.microsoft.com/office/drawing/2014/main" val="1753572807"/>
                    </a:ext>
                  </a:extLst>
                </a:gridCol>
                <a:gridCol w="2518117">
                  <a:extLst>
                    <a:ext uri="{9D8B030D-6E8A-4147-A177-3AD203B41FA5}">
                      <a16:colId xmlns:a16="http://schemas.microsoft.com/office/drawing/2014/main" val="1371847622"/>
                    </a:ext>
                  </a:extLst>
                </a:gridCol>
                <a:gridCol w="2377440">
                  <a:extLst>
                    <a:ext uri="{9D8B030D-6E8A-4147-A177-3AD203B41FA5}">
                      <a16:colId xmlns:a16="http://schemas.microsoft.com/office/drawing/2014/main" val="1942986847"/>
                    </a:ext>
                  </a:extLst>
                </a:gridCol>
                <a:gridCol w="2180490">
                  <a:extLst>
                    <a:ext uri="{9D8B030D-6E8A-4147-A177-3AD203B41FA5}">
                      <a16:colId xmlns:a16="http://schemas.microsoft.com/office/drawing/2014/main" val="3995483316"/>
                    </a:ext>
                  </a:extLst>
                </a:gridCol>
              </a:tblGrid>
              <a:tr h="370840">
                <a:tc>
                  <a:txBody>
                    <a:bodyPr/>
                    <a:lstStyle/>
                    <a:p>
                      <a:r>
                        <a:rPr lang="en-US" sz="2200" dirty="0" err="1">
                          <a:latin typeface="Times New Roman" panose="02020603050405020304" pitchFamily="18" charset="0"/>
                          <a:cs typeface="Times New Roman" panose="02020603050405020304" pitchFamily="18" charset="0"/>
                        </a:rPr>
                        <a:t>Đới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hậu</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Hàn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4521103"/>
                  </a:ext>
                </a:extLst>
              </a:tr>
              <a:tr h="370840">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0812159"/>
                  </a:ext>
                </a:extLst>
              </a:tr>
              <a:tr h="370840">
                <a:tc>
                  <a:txBody>
                    <a:bodyPr/>
                    <a:lstStyle/>
                    <a:p>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6600835"/>
                  </a:ext>
                </a:extLst>
              </a:tr>
              <a:tr h="123967">
                <a:tc>
                  <a:txBody>
                    <a:bodyPr/>
                    <a:lstStyle/>
                    <a:p>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12655777"/>
                  </a:ext>
                </a:extLst>
              </a:tr>
            </a:tbl>
          </a:graphicData>
        </a:graphic>
      </p:graphicFrame>
      <p:graphicFrame>
        <p:nvGraphicFramePr>
          <p:cNvPr id="8" name="Table 7">
            <a:extLst>
              <a:ext uri="{FF2B5EF4-FFF2-40B4-BE49-F238E27FC236}">
                <a16:creationId xmlns:a16="http://schemas.microsoft.com/office/drawing/2014/main" id="{0C6A2F0F-E401-43A8-933F-891B7B008AC0}"/>
              </a:ext>
            </a:extLst>
          </p:cNvPr>
          <p:cNvGraphicFramePr>
            <a:graphicFrameLocks noGrp="1"/>
          </p:cNvGraphicFramePr>
          <p:nvPr>
            <p:extLst>
              <p:ext uri="{D42A27DB-BD31-4B8C-83A1-F6EECF244321}">
                <p14:modId xmlns:p14="http://schemas.microsoft.com/office/powerpoint/2010/main" val="1414371016"/>
              </p:ext>
            </p:extLst>
          </p:nvPr>
        </p:nvGraphicFramePr>
        <p:xfrm>
          <a:off x="947171" y="4096076"/>
          <a:ext cx="9969356" cy="2693994"/>
        </p:xfrm>
        <a:graphic>
          <a:graphicData uri="http://schemas.openxmlformats.org/drawingml/2006/table">
            <a:tbl>
              <a:tblPr firstRow="1" firstCol="1" bandRow="1">
                <a:tableStyleId>{5C22544A-7EE6-4342-B048-85BDC9FD1C3A}</a:tableStyleId>
              </a:tblPr>
              <a:tblGrid>
                <a:gridCol w="3880426">
                  <a:extLst>
                    <a:ext uri="{9D8B030D-6E8A-4147-A177-3AD203B41FA5}">
                      <a16:colId xmlns:a16="http://schemas.microsoft.com/office/drawing/2014/main" val="2524700081"/>
                    </a:ext>
                  </a:extLst>
                </a:gridCol>
                <a:gridCol w="6088930">
                  <a:extLst>
                    <a:ext uri="{9D8B030D-6E8A-4147-A177-3AD203B41FA5}">
                      <a16:colId xmlns:a16="http://schemas.microsoft.com/office/drawing/2014/main" val="3518151324"/>
                    </a:ext>
                  </a:extLst>
                </a:gridCol>
              </a:tblGrid>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759542"/>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Cao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8022006"/>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Thấp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129146"/>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857378"/>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Lượng mưa trung bình năm</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165163"/>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lượng mưa</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131253"/>
                  </a:ext>
                </a:extLst>
              </a:tr>
              <a:tr h="469569">
                <a:tc>
                  <a:txBody>
                    <a:bodyPr/>
                    <a:lstStyle/>
                    <a:p>
                      <a:pPr>
                        <a:lnSpc>
                          <a:spcPct val="107000"/>
                        </a:lnSpc>
                        <a:spcAft>
                          <a:spcPts val="0"/>
                        </a:spcAft>
                      </a:pPr>
                      <a:r>
                        <a:rPr lang="en-US" sz="2200" b="0" dirty="0" err="1">
                          <a:effectLst/>
                          <a:latin typeface="Times New Roman" panose="02020603050405020304" pitchFamily="18" charset="0"/>
                          <a:cs typeface="Times New Roman" panose="02020603050405020304" pitchFamily="18" charset="0"/>
                        </a:rPr>
                        <a:t>Thuộc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đới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khí</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hậu</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0994336"/>
                  </a:ext>
                </a:extLst>
              </a:tr>
            </a:tbl>
          </a:graphicData>
        </a:graphic>
      </p:graphicFrame>
      <p:sp>
        <p:nvSpPr>
          <p:cNvPr id="9" name="Rectangle 2">
            <a:extLst>
              <a:ext uri="{FF2B5EF4-FFF2-40B4-BE49-F238E27FC236}">
                <a16:creationId xmlns:a16="http://schemas.microsoft.com/office/drawing/2014/main" id="{80E0A9CF-2296-4E88-A5F1-8FA418F72FDC}"/>
              </a:ext>
            </a:extLst>
          </p:cNvPr>
          <p:cNvSpPr>
            <a:spLocks noChangeArrowheads="1"/>
          </p:cNvSpPr>
          <p:nvPr/>
        </p:nvSpPr>
        <p:spPr bwMode="auto">
          <a:xfrm>
            <a:off x="947171" y="3265079"/>
            <a:ext cx="9969356"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vi-VN" sz="240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altLang="vi-VN"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2, 4, 6</a:t>
            </a:r>
            <a:endParaRPr kumimoji="0" lang="vi-VN"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13.5 SGK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165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hoàn</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thành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24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7AD46C0-C8B7-42F8-8A4A-6FE6E80DD63C}"/>
              </a:ext>
            </a:extLst>
          </p:cNvPr>
          <p:cNvGraphicFramePr>
            <a:graphicFrameLocks noGrp="1"/>
          </p:cNvGraphicFramePr>
          <p:nvPr>
            <p:extLst>
              <p:ext uri="{D42A27DB-BD31-4B8C-83A1-F6EECF244321}">
                <p14:modId xmlns:p14="http://schemas.microsoft.com/office/powerpoint/2010/main" val="2838322361"/>
              </p:ext>
            </p:extLst>
          </p:nvPr>
        </p:nvGraphicFramePr>
        <p:xfrm>
          <a:off x="675249" y="1289401"/>
          <a:ext cx="10977893" cy="3025395"/>
        </p:xfrm>
        <a:graphic>
          <a:graphicData uri="http://schemas.openxmlformats.org/drawingml/2006/table">
            <a:tbl>
              <a:tblPr firstRow="1" firstCol="1" bandRow="1">
                <a:tableStyleId>{5C22544A-7EE6-4342-B048-85BDC9FD1C3A}</a:tableStyleId>
              </a:tblPr>
              <a:tblGrid>
                <a:gridCol w="2739152">
                  <a:extLst>
                    <a:ext uri="{9D8B030D-6E8A-4147-A177-3AD203B41FA5}">
                      <a16:colId xmlns:a16="http://schemas.microsoft.com/office/drawing/2014/main" val="997999363"/>
                    </a:ext>
                  </a:extLst>
                </a:gridCol>
                <a:gridCol w="2860085">
                  <a:extLst>
                    <a:ext uri="{9D8B030D-6E8A-4147-A177-3AD203B41FA5}">
                      <a16:colId xmlns:a16="http://schemas.microsoft.com/office/drawing/2014/main" val="512621397"/>
                    </a:ext>
                  </a:extLst>
                </a:gridCol>
                <a:gridCol w="2789171">
                  <a:extLst>
                    <a:ext uri="{9D8B030D-6E8A-4147-A177-3AD203B41FA5}">
                      <a16:colId xmlns:a16="http://schemas.microsoft.com/office/drawing/2014/main" val="2458579942"/>
                    </a:ext>
                  </a:extLst>
                </a:gridCol>
                <a:gridCol w="2589485">
                  <a:extLst>
                    <a:ext uri="{9D8B030D-6E8A-4147-A177-3AD203B41FA5}">
                      <a16:colId xmlns:a16="http://schemas.microsoft.com/office/drawing/2014/main" val="767773558"/>
                    </a:ext>
                  </a:extLst>
                </a:gridCol>
              </a:tblGrid>
              <a:tr h="36048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endParaRPr lang="vi-VN"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Hàn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Ôn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6974049"/>
                  </a:ext>
                </a:extLst>
              </a:tr>
              <a:tr h="74700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Trung bình</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904286"/>
                  </a:ext>
                </a:extLst>
              </a:tr>
              <a:tr h="74700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500mm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500mm-1500mm</a:t>
                      </a: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1000mm-2000mm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764913"/>
                  </a:ext>
                </a:extLst>
              </a:tr>
              <a:tr h="1133513">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Gió thổi thường xuyên</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a:effectLst/>
                          <a:latin typeface="Times New Roman" panose="02020603050405020304" pitchFamily="18" charset="0"/>
                          <a:cs typeface="Times New Roman" panose="02020603050405020304" pitchFamily="18" charset="0"/>
                        </a:rPr>
                        <a:t>Gió Đông cực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354505"/>
                  </a:ext>
                </a:extLst>
              </a:tr>
            </a:tbl>
          </a:graphicData>
        </a:graphic>
      </p:graphicFrame>
      <p:sp>
        <p:nvSpPr>
          <p:cNvPr id="5" name="Rectangle 1">
            <a:extLst>
              <a:ext uri="{FF2B5EF4-FFF2-40B4-BE49-F238E27FC236}">
                <a16:creationId xmlns:a16="http://schemas.microsoft.com/office/drawing/2014/main" id="{000E063D-E277-4591-8D51-7ECA32994FF2}"/>
              </a:ext>
            </a:extLst>
          </p:cNvPr>
          <p:cNvSpPr>
            <a:spLocks noChangeArrowheads="1"/>
          </p:cNvSpPr>
          <p:nvPr/>
        </p:nvSpPr>
        <p:spPr bwMode="auto">
          <a:xfrm>
            <a:off x="3873304" y="458404"/>
            <a:ext cx="4445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04850" algn="l"/>
              </a:tabLst>
              <a:defRPr>
                <a:solidFill>
                  <a:schemeClr val="tx1"/>
                </a:solidFill>
                <a:latin typeface="Arial" panose="020B0604020202020204" pitchFamily="34" charset="0"/>
              </a:defRPr>
            </a:lvl1pPr>
            <a:lvl2pPr eaLnBrk="0" fontAlgn="base" hangingPunct="0">
              <a:spcBef>
                <a:spcPct val="0"/>
              </a:spcBef>
              <a:spcAft>
                <a:spcPct val="0"/>
              </a:spcAft>
              <a:tabLst>
                <a:tab pos="704850" algn="l"/>
              </a:tabLst>
              <a:defRPr>
                <a:solidFill>
                  <a:schemeClr val="tx1"/>
                </a:solidFill>
                <a:latin typeface="Arial" panose="020B0604020202020204" pitchFamily="34" charset="0"/>
              </a:defRPr>
            </a:lvl2pPr>
            <a:lvl3pPr eaLnBrk="0" fontAlgn="base" hangingPunct="0">
              <a:spcBef>
                <a:spcPct val="0"/>
              </a:spcBef>
              <a:spcAft>
                <a:spcPct val="0"/>
              </a:spcAft>
              <a:tabLst>
                <a:tab pos="704850" algn="l"/>
              </a:tabLst>
              <a:defRPr>
                <a:solidFill>
                  <a:schemeClr val="tx1"/>
                </a:solidFill>
                <a:latin typeface="Arial" panose="020B0604020202020204" pitchFamily="34" charset="0"/>
              </a:defRPr>
            </a:lvl3pPr>
            <a:lvl4pPr eaLnBrk="0" fontAlgn="base" hangingPunct="0">
              <a:spcBef>
                <a:spcPct val="0"/>
              </a:spcBef>
              <a:spcAft>
                <a:spcPct val="0"/>
              </a:spcAft>
              <a:tabLst>
                <a:tab pos="704850" algn="l"/>
              </a:tabLst>
              <a:defRPr>
                <a:solidFill>
                  <a:schemeClr val="tx1"/>
                </a:solidFill>
                <a:latin typeface="Arial" panose="020B0604020202020204" pitchFamily="34" charset="0"/>
              </a:defRPr>
            </a:lvl4pPr>
            <a:lvl5pPr eaLnBrk="0" fontAlgn="base" hangingPunct="0">
              <a:spcBef>
                <a:spcPct val="0"/>
              </a:spcBef>
              <a:spcAft>
                <a:spcPct val="0"/>
              </a:spcAft>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Kết</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quả</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phiếu</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2.</a:t>
            </a: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116CF0-9CC3-403E-82C9-450E265DA596}"/>
              </a:ext>
            </a:extLst>
          </p:cNvPr>
          <p:cNvGraphicFramePr>
            <a:graphicFrameLocks noGrp="1"/>
          </p:cNvGraphicFramePr>
          <p:nvPr>
            <p:extLst>
              <p:ext uri="{D42A27DB-BD31-4B8C-83A1-F6EECF244321}">
                <p14:modId xmlns:p14="http://schemas.microsoft.com/office/powerpoint/2010/main" val="4203471224"/>
              </p:ext>
            </p:extLst>
          </p:nvPr>
        </p:nvGraphicFramePr>
        <p:xfrm>
          <a:off x="897987" y="1280160"/>
          <a:ext cx="10396025" cy="3827569"/>
        </p:xfrm>
        <a:graphic>
          <a:graphicData uri="http://schemas.openxmlformats.org/drawingml/2006/table">
            <a:tbl>
              <a:tblPr firstRow="1" firstCol="1" bandRow="1">
                <a:tableStyleId>{5C22544A-7EE6-4342-B048-85BDC9FD1C3A}</a:tableStyleId>
              </a:tblPr>
              <a:tblGrid>
                <a:gridCol w="4131061">
                  <a:extLst>
                    <a:ext uri="{9D8B030D-6E8A-4147-A177-3AD203B41FA5}">
                      <a16:colId xmlns:a16="http://schemas.microsoft.com/office/drawing/2014/main" val="4022062660"/>
                    </a:ext>
                  </a:extLst>
                </a:gridCol>
                <a:gridCol w="6264964">
                  <a:extLst>
                    <a:ext uri="{9D8B030D-6E8A-4147-A177-3AD203B41FA5}">
                      <a16:colId xmlns:a16="http://schemas.microsoft.com/office/drawing/2014/main" val="3314530975"/>
                    </a:ext>
                  </a:extLst>
                </a:gridCol>
              </a:tblGrid>
              <a:tr h="306638">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Địa điểm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Xin-ga-po (1</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17</a:t>
                      </a:r>
                      <a:r>
                        <a:rPr lang="en-US" sz="2400" baseline="30000">
                          <a:effectLst/>
                          <a:latin typeface="Times New Roman" panose="02020603050405020304" pitchFamily="18" charset="0"/>
                          <a:cs typeface="Times New Roman" panose="02020603050405020304" pitchFamily="18" charset="0"/>
                        </a:rPr>
                        <a:t>/</a:t>
                      </a:r>
                      <a:r>
                        <a:rPr lang="en-US" sz="2400">
                          <a:effectLst/>
                          <a:latin typeface="Times New Roman" panose="02020603050405020304" pitchFamily="18" charset="0"/>
                          <a:cs typeface="Times New Roman" panose="02020603050405020304" pitchFamily="18" charset="0"/>
                        </a:rPr>
                        <a:t>B)</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670140"/>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r>
                        <a:rPr lang="en-US" sz="2400" b="0" dirty="0">
                          <a:effectLst/>
                          <a:latin typeface="Times New Roman" panose="02020603050405020304" pitchFamily="18" charset="0"/>
                          <a:cs typeface="Times New Roman" panose="02020603050405020304" pitchFamily="18" charset="0"/>
                        </a:rPr>
                        <a:t>:   Cao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27</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183378"/>
                  </a:ext>
                </a:extLst>
              </a:tr>
              <a:tr h="490914">
                <a:tc>
                  <a:txBody>
                    <a:bodyPr/>
                    <a:lstStyle/>
                    <a:p>
                      <a:pPr>
                        <a:lnSpc>
                          <a:spcPct val="107000"/>
                        </a:lnSpc>
                        <a:spcAft>
                          <a:spcPts val="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Thấp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25</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231934"/>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Cao quanh năm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045926"/>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2417 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962803"/>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767067286"/>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Thuộc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khí</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hậu</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908808"/>
                  </a:ext>
                </a:extLst>
              </a:tr>
            </a:tbl>
          </a:graphicData>
        </a:graphic>
      </p:graphicFrame>
      <p:sp>
        <p:nvSpPr>
          <p:cNvPr id="6" name="Rectangle 5">
            <a:extLst>
              <a:ext uri="{FF2B5EF4-FFF2-40B4-BE49-F238E27FC236}">
                <a16:creationId xmlns:a16="http://schemas.microsoft.com/office/drawing/2014/main" id="{E5F5AEBC-B503-47B0-8016-FE4C8923BDB7}"/>
              </a:ext>
            </a:extLst>
          </p:cNvPr>
          <p:cNvSpPr/>
          <p:nvPr/>
        </p:nvSpPr>
        <p:spPr>
          <a:xfrm>
            <a:off x="4258797" y="546853"/>
            <a:ext cx="3674404" cy="461665"/>
          </a:xfrm>
          <a:prstGeom prst="rect">
            <a:avLst/>
          </a:prstGeom>
        </p:spPr>
        <p:txBody>
          <a:bodyPr wrap="none">
            <a:spAutoFit/>
          </a:bodyPr>
          <a:lstStyle/>
          <a:p>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3</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FC8E2AF-0ADA-461E-BCBC-13CC46117D50}"/>
              </a:ext>
            </a:extLst>
          </p:cNvPr>
          <p:cNvSpPr txBox="1"/>
          <p:nvPr/>
        </p:nvSpPr>
        <p:spPr>
          <a:xfrm flipH="1">
            <a:off x="351692" y="5577840"/>
            <a:ext cx="11479236" cy="461665"/>
          </a:xfrm>
          <a:prstGeom prst="rect">
            <a:avLst/>
          </a:prstGeom>
          <a:noFill/>
        </p:spPr>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Ở 2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còn</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lại</a:t>
            </a:r>
            <a:r>
              <a:rPr lang="en-US" sz="2400" b="1" i="1" dirty="0">
                <a:solidFill>
                  <a:schemeClr val="bg1">
                    <a:lumMod val="95000"/>
                  </a:schemeClr>
                </a:solidFill>
                <a:latin typeface="Times New Roman" panose="02020603050405020304" pitchFamily="18" charset="0"/>
                <a:cs typeface="Times New Roman" panose="02020603050405020304" pitchFamily="18" charset="0"/>
              </a:rPr>
              <a:t> H15.6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và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15.7 GV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yêu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cầu</a:t>
            </a:r>
            <a:r>
              <a:rPr lang="en-US" sz="2400" b="1" i="1" dirty="0">
                <a:solidFill>
                  <a:schemeClr val="bg1">
                    <a:lumMod val="95000"/>
                  </a:schemeClr>
                </a:solidFill>
                <a:latin typeface="Times New Roman" panose="02020603050405020304" pitchFamily="18" charset="0"/>
                <a:cs typeface="Times New Roman" panose="02020603050405020304" pitchFamily="18" charset="0"/>
              </a:rPr>
              <a:t> HS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b="1"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theo</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mẫu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i="1" dirty="0">
                <a:solidFill>
                  <a:schemeClr val="bg1">
                    <a:lumMod val="95000"/>
                  </a:schemeClr>
                </a:solidFill>
                <a:latin typeface="Times New Roman" panose="02020603050405020304" pitchFamily="18" charset="0"/>
                <a:cs typeface="Times New Roman" panose="02020603050405020304" pitchFamily="18" charset="0"/>
              </a:rPr>
              <a:t> 3</a:t>
            </a:r>
            <a:endParaRPr lang="vi-VN" sz="2400" b="1"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6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B3DF3-8CAB-4FFE-AB9A-40B0C7946C8A}"/>
              </a:ext>
            </a:extLst>
          </p:cNvPr>
          <p:cNvSpPr txBox="1"/>
          <p:nvPr/>
        </p:nvSpPr>
        <p:spPr>
          <a:xfrm>
            <a:off x="3191022" y="562707"/>
            <a:ext cx="5809956"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0A3FB83-0BBD-4D46-B71C-228329069AD9}"/>
              </a:ext>
            </a:extLst>
          </p:cNvPr>
          <p:cNvSpPr txBox="1"/>
          <p:nvPr/>
        </p:nvSpPr>
        <p:spPr>
          <a:xfrm>
            <a:off x="1181686" y="1484142"/>
            <a:ext cx="945348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6BF3B1A-CF67-4D71-BBC4-28DC01D1247F}"/>
              </a:ext>
            </a:extLst>
          </p:cNvPr>
          <p:cNvSpPr/>
          <p:nvPr/>
        </p:nvSpPr>
        <p:spPr>
          <a:xfrm>
            <a:off x="1181686" y="2438249"/>
            <a:ext cx="9453488" cy="236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Cách tính: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7DB97A-C339-46AA-A2A2-975CFB176E68}"/>
              </a:ext>
            </a:extLst>
          </p:cNvPr>
          <p:cNvGrpSpPr/>
          <p:nvPr/>
        </p:nvGrpSpPr>
        <p:grpSpPr>
          <a:xfrm>
            <a:off x="764051" y="-239151"/>
            <a:ext cx="10663898" cy="4587728"/>
            <a:chOff x="956601" y="703385"/>
            <a:chExt cx="10663898" cy="5094165"/>
          </a:xfrm>
        </p:grpSpPr>
        <p:pic>
          <p:nvPicPr>
            <p:cNvPr id="7" name="Picture 6">
              <a:extLst>
                <a:ext uri="{FF2B5EF4-FFF2-40B4-BE49-F238E27FC236}">
                  <a16:creationId xmlns:a16="http://schemas.microsoft.com/office/drawing/2014/main"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a16="http://schemas.microsoft.com/office/drawing/2014/main"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a16="http://schemas.microsoft.com/office/drawing/2014/main" id="{01F25DB7-E2F4-4DBF-B66C-A394479A3DD2}"/>
              </a:ext>
            </a:extLst>
          </p:cNvPr>
          <p:cNvSpPr/>
          <p:nvPr/>
        </p:nvSpPr>
        <p:spPr>
          <a:xfrm>
            <a:off x="1889759" y="4348577"/>
            <a:ext cx="8074856" cy="2222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8CDA553-DF5E-4976-B717-FA44A96A7685}"/>
              </a:ext>
            </a:extLst>
          </p:cNvPr>
          <p:cNvGrpSpPr/>
          <p:nvPr/>
        </p:nvGrpSpPr>
        <p:grpSpPr>
          <a:xfrm>
            <a:off x="3817766" y="784009"/>
            <a:ext cx="8279717" cy="4632569"/>
            <a:chOff x="3784209" y="122311"/>
            <a:chExt cx="8279717" cy="4165600"/>
          </a:xfrm>
        </p:grpSpPr>
        <p:pic>
          <p:nvPicPr>
            <p:cNvPr id="17" name="Picture 16">
              <a:extLst>
                <a:ext uri="{FF2B5EF4-FFF2-40B4-BE49-F238E27FC236}">
                  <a16:creationId xmlns:a16="http://schemas.microsoft.com/office/drawing/2014/main"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a16="http://schemas.microsoft.com/office/drawing/2014/main"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a16="http://schemas.microsoft.com/office/drawing/2014/main"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a16="http://schemas.microsoft.com/office/drawing/2014/main"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a16="http://schemas.microsoft.com/office/drawing/2014/main" id="{C3289AC4-2BCB-414E-BB64-116228D080F7}"/>
              </a:ext>
            </a:extLst>
          </p:cNvPr>
          <p:cNvSpPr/>
          <p:nvPr/>
        </p:nvSpPr>
        <p:spPr>
          <a:xfrm>
            <a:off x="0" y="1414576"/>
            <a:ext cx="3683904" cy="2355565"/>
          </a:xfrm>
          <a:prstGeom prst="wedgeRoundRectCallout">
            <a:avLst>
              <a:gd name="adj1" fmla="val 52613"/>
              <a:gd name="adj2" fmla="val 79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vi-VN" sz="2400" dirty="0">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2400" dirty="0">
              <a:latin typeface="Times New Roman" panose="02020603050405020304" pitchFamily="18" charset="0"/>
              <a:ea typeface="Arial" panose="020B0604020202020204" pitchFamily="34" charset="0"/>
            </a:endParaRPr>
          </a:p>
          <a:p>
            <a:pPr algn="just"/>
            <a:r>
              <a:rPr lang="vi-VN" sz="2400" dirty="0">
                <a:latin typeface="Times New Roman" panose="02020603050405020304" pitchFamily="18" charset="0"/>
                <a:ea typeface="Arial" panose="020B0604020202020204" pitchFamily="34" charset="0"/>
              </a:rPr>
              <a:t>sấm sét?</a:t>
            </a:r>
            <a:endParaRPr lang="vi-VN" sz="2400" dirty="0"/>
          </a:p>
        </p:txBody>
      </p:sp>
      <p:sp>
        <p:nvSpPr>
          <p:cNvPr id="26" name="Rectangle: Rounded Corners 25">
            <a:extLst>
              <a:ext uri="{FF2B5EF4-FFF2-40B4-BE49-F238E27FC236}">
                <a16:creationId xmlns:a16="http://schemas.microsoft.com/office/drawing/2014/main" id="{6F337309-A8A0-48F7-B136-A9240AA2F651}"/>
              </a:ext>
            </a:extLst>
          </p:cNvPr>
          <p:cNvSpPr/>
          <p:nvPr/>
        </p:nvSpPr>
        <p:spPr>
          <a:xfrm>
            <a:off x="0" y="1208160"/>
            <a:ext cx="3683904" cy="17179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Times New Roman" panose="02020603050405020304" pitchFamily="18" charset="0"/>
                <a:ea typeface="Times New Roman" panose="02020603050405020304" pitchFamily="18" charset="0"/>
              </a:rPr>
              <a:t>Nên:</a:t>
            </a:r>
            <a:r>
              <a:rPr lang="vi-VN" sz="2400" dirty="0">
                <a:solidFill>
                  <a:schemeClr val="bg1">
                    <a:lumMod val="95000"/>
                  </a:schemeClr>
                </a:solidFill>
                <a:latin typeface="Times New Roman" panose="02020603050405020304" pitchFamily="18" charset="0"/>
                <a:ea typeface="Times New Roman" panose="02020603050405020304" pitchFamily="18" charset="0"/>
              </a:rPr>
              <a:t> Ở trong nhà khi trời mưa giông có sấm sét, rút dây điện của các thiết bị điện tử,…</a:t>
            </a:r>
            <a:endParaRPr lang="vi-VN" sz="2400" dirty="0">
              <a:solidFill>
                <a:schemeClr val="bg1">
                  <a:lumMod val="95000"/>
                </a:schemeClr>
              </a:solidFill>
            </a:endParaRPr>
          </a:p>
        </p:txBody>
      </p:sp>
      <p:sp>
        <p:nvSpPr>
          <p:cNvPr id="27" name="Flowchart: Alternate Process 26">
            <a:extLst>
              <a:ext uri="{FF2B5EF4-FFF2-40B4-BE49-F238E27FC236}">
                <a16:creationId xmlns:a16="http://schemas.microsoft.com/office/drawing/2014/main" id="{50DF02B1-6A0E-4239-AD71-0238005FF161}"/>
              </a:ext>
            </a:extLst>
          </p:cNvPr>
          <p:cNvSpPr/>
          <p:nvPr/>
        </p:nvSpPr>
        <p:spPr>
          <a:xfrm>
            <a:off x="0" y="2928539"/>
            <a:ext cx="3683904" cy="2078401"/>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ea typeface="Times New Roman" panose="02020603050405020304" pitchFamily="18" charset="0"/>
              </a:rPr>
              <a:t>Không nên: </a:t>
            </a:r>
            <a:r>
              <a:rPr lang="vi-VN" sz="2400" dirty="0">
                <a:solidFill>
                  <a:schemeClr val="tx1"/>
                </a:solidFill>
                <a:latin typeface="Times New Roman" panose="02020603050405020304" pitchFamily="18" charset="0"/>
                <a:ea typeface="Times New Roman" panose="02020603050405020304" pitchFamily="18" charset="0"/>
              </a:rPr>
              <a:t>Ra ngoài khi trời mưa gió, không trú mưa dưới những cây lớn, đặc biệt là những cây riêng lẻ….</a:t>
            </a:r>
            <a:endParaRPr lang="vi-VN" sz="2400" dirty="0">
              <a:solidFill>
                <a:schemeClr val="tx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F4715A0-B962-4332-ABA0-369D113E101C}"/>
              </a:ext>
            </a:extLst>
          </p:cNvPr>
          <p:cNvGrpSpPr/>
          <p:nvPr/>
        </p:nvGrpSpPr>
        <p:grpSpPr>
          <a:xfrm>
            <a:off x="218234" y="171549"/>
            <a:ext cx="5526073" cy="6514902"/>
            <a:chOff x="218234" y="171549"/>
            <a:chExt cx="5526073" cy="6514902"/>
          </a:xfrm>
        </p:grpSpPr>
        <p:grpSp>
          <p:nvGrpSpPr>
            <p:cNvPr id="20" name="Group 19">
              <a:extLst>
                <a:ext uri="{FF2B5EF4-FFF2-40B4-BE49-F238E27FC236}">
                  <a16:creationId xmlns:a16="http://schemas.microsoft.com/office/drawing/2014/main"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a16="http://schemas.microsoft.com/office/drawing/2014/main"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a16="http://schemas.microsoft.com/office/drawing/2014/main" id="{1977199A-C9E4-4C59-B0D8-8A2DAB19BF94}"/>
                </a:ext>
              </a:extLst>
            </p:cNvPr>
            <p:cNvSpPr txBox="1"/>
            <p:nvPr/>
          </p:nvSpPr>
          <p:spPr>
            <a:xfrm>
              <a:off x="351692" y="323557"/>
              <a:ext cx="216597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a16="http://schemas.microsoft.com/office/drawing/2014/main" id="{EE7070A0-BC1E-4B5A-9CB2-3A748C8B2ADF}"/>
              </a:ext>
            </a:extLst>
          </p:cNvPr>
          <p:cNvGrpSpPr/>
          <p:nvPr/>
        </p:nvGrpSpPr>
        <p:grpSpPr>
          <a:xfrm>
            <a:off x="6229458" y="171549"/>
            <a:ext cx="5744307" cy="6514902"/>
            <a:chOff x="6229458" y="171549"/>
            <a:chExt cx="5744307" cy="6514902"/>
          </a:xfrm>
        </p:grpSpPr>
        <p:grpSp>
          <p:nvGrpSpPr>
            <p:cNvPr id="21" name="Group 20">
              <a:extLst>
                <a:ext uri="{FF2B5EF4-FFF2-40B4-BE49-F238E27FC236}">
                  <a16:creationId xmlns:a16="http://schemas.microsoft.com/office/drawing/2014/main"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a16="http://schemas.microsoft.com/office/drawing/2014/main"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a16="http://schemas.microsoft.com/office/drawing/2014/main" id="{610CDB11-44E5-41CC-AD85-D3C3CB5A17C9}"/>
                </a:ext>
              </a:extLst>
            </p:cNvPr>
            <p:cNvSpPr txBox="1"/>
            <p:nvPr/>
          </p:nvSpPr>
          <p:spPr>
            <a:xfrm>
              <a:off x="6358596" y="323557"/>
              <a:ext cx="324963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a16="http://schemas.microsoft.com/office/drawing/2014/main" id="{A2295015-6129-47FC-BAFB-AF1DD7A12038}"/>
              </a:ext>
            </a:extLst>
          </p:cNvPr>
          <p:cNvSpPr txBox="1"/>
          <p:nvPr/>
        </p:nvSpPr>
        <p:spPr>
          <a:xfrm>
            <a:off x="3615397" y="2968283"/>
            <a:ext cx="596470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2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E9651-11FA-45C8-924A-68F0B683B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8E446A1-D039-4C0E-AA5F-6E50304E94FE}"/>
              </a:ext>
            </a:extLst>
          </p:cNvPr>
          <p:cNvSpPr txBox="1"/>
          <p:nvPr/>
        </p:nvSpPr>
        <p:spPr>
          <a:xfrm>
            <a:off x="1645920" y="1539240"/>
            <a:ext cx="4407641" cy="584775"/>
          </a:xfrm>
          <a:prstGeom prst="rect">
            <a:avLst/>
          </a:prstGeom>
          <a:noFill/>
        </p:spPr>
        <p:txBody>
          <a:bodyPr wrap="square" rtlCol="0">
            <a:spAutoFit/>
          </a:bodyPr>
          <a:lstStyle/>
          <a:p>
            <a:r>
              <a:rPr lang="en-US"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4AAFF6-EC70-4649-AA31-046D3E9072A8}"/>
              </a:ext>
            </a:extLst>
          </p:cNvPr>
          <p:cNvSpPr txBox="1"/>
          <p:nvPr/>
        </p:nvSpPr>
        <p:spPr>
          <a:xfrm>
            <a:off x="5999797" y="2455275"/>
            <a:ext cx="5285999" cy="584775"/>
          </a:xfrm>
          <a:prstGeom prst="rect">
            <a:avLst/>
          </a:prstGeom>
          <a:noFill/>
        </p:spPr>
        <p:txBody>
          <a:bodyPr wrap="none" rtlCol="0">
            <a:spAutoFit/>
          </a:bodyPr>
          <a:lstStyle/>
          <a:p>
            <a:r>
              <a:rPr lang="en-US"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1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F4E8558-8F87-4F21-81E2-8F7B61859673}"/>
              </a:ext>
            </a:extLst>
          </p:cNvPr>
          <p:cNvGrpSpPr/>
          <p:nvPr/>
        </p:nvGrpSpPr>
        <p:grpSpPr>
          <a:xfrm>
            <a:off x="0" y="2883876"/>
            <a:ext cx="12192000" cy="3974124"/>
            <a:chOff x="0" y="3324225"/>
            <a:chExt cx="12192000" cy="3533776"/>
          </a:xfrm>
        </p:grpSpPr>
        <p:pic>
          <p:nvPicPr>
            <p:cNvPr id="10" name="Picture 9">
              <a:extLst>
                <a:ext uri="{FF2B5EF4-FFF2-40B4-BE49-F238E27FC236}">
                  <a16:creationId xmlns:a16="http://schemas.microsoft.com/office/drawing/2014/main" id="{F3E357DA-A408-4BBC-B0BC-0EA507ED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028" y="3324225"/>
              <a:ext cx="6020972" cy="3533776"/>
            </a:xfrm>
            <a:prstGeom prst="rect">
              <a:avLst/>
            </a:prstGeom>
            <a:ln>
              <a:noFill/>
            </a:ln>
            <a:effectLst>
              <a:softEdge rad="112500"/>
            </a:effectLst>
          </p:spPr>
        </p:pic>
        <p:pic>
          <p:nvPicPr>
            <p:cNvPr id="12" name="Picture 11">
              <a:extLst>
                <a:ext uri="{FF2B5EF4-FFF2-40B4-BE49-F238E27FC236}">
                  <a16:creationId xmlns:a16="http://schemas.microsoft.com/office/drawing/2014/main" id="{1BA0C107-F850-4352-8823-EB1A7D28B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4225"/>
              <a:ext cx="6171028" cy="3533775"/>
            </a:xfrm>
            <a:prstGeom prst="rect">
              <a:avLst/>
            </a:prstGeom>
            <a:ln>
              <a:noFill/>
            </a:ln>
            <a:effectLst>
              <a:softEdge rad="112500"/>
            </a:effectLst>
          </p:spPr>
        </p:pic>
      </p:grpSp>
      <p:sp>
        <p:nvSpPr>
          <p:cNvPr id="13" name="Rectangle 12">
            <a:extLst>
              <a:ext uri="{FF2B5EF4-FFF2-40B4-BE49-F238E27FC236}">
                <a16:creationId xmlns:a16="http://schemas.microsoft.com/office/drawing/2014/main" id="{5365F909-DF96-4978-9E74-0F63677A857B}"/>
              </a:ext>
            </a:extLst>
          </p:cNvPr>
          <p:cNvSpPr/>
          <p:nvPr/>
        </p:nvSpPr>
        <p:spPr>
          <a:xfrm>
            <a:off x="558018" y="700259"/>
            <a:ext cx="11226019" cy="1481175"/>
          </a:xfrm>
          <a:prstGeom prst="rect">
            <a:avLst/>
          </a:prstGeom>
        </p:spPr>
        <p:txBody>
          <a:bodyPr wrap="square">
            <a:spAutoFit/>
          </a:bodyPr>
          <a:lstStyle/>
          <a:p>
            <a:pPr algn="ctr">
              <a:lnSpc>
                <a:spcPct val="150000"/>
              </a:lnSpc>
            </a:pPr>
            <a:r>
              <a:rPr lang="en-US" sz="3200" b="1" dirty="0" err="1">
                <a:solidFill>
                  <a:schemeClr val="bg1">
                    <a:lumMod val="85000"/>
                  </a:schemeClr>
                </a:solidFill>
                <a:latin typeface="Times New Roman" panose="02020603050405020304" pitchFamily="18" charset="0"/>
                <a:ea typeface="Times New Roman" panose="02020603050405020304" pitchFamily="18" charset="0"/>
              </a:rPr>
              <a:t>Bài</a:t>
            </a:r>
            <a:r>
              <a:rPr lang="en-US" sz="3200" b="1" dirty="0">
                <a:solidFill>
                  <a:schemeClr val="bg1">
                    <a:lumMod val="85000"/>
                  </a:schemeClr>
                </a:solidFill>
                <a:latin typeface="Times New Roman" panose="02020603050405020304" pitchFamily="18" charset="0"/>
                <a:ea typeface="Times New Roman" panose="02020603050405020304" pitchFamily="18" charset="0"/>
              </a:rPr>
              <a:t> 13. THỜI TIẾT VÀ KHÍ HẬU. </a:t>
            </a:r>
          </a:p>
          <a:p>
            <a:pPr algn="ctr">
              <a:lnSpc>
                <a:spcPct val="150000"/>
              </a:lnSpc>
            </a:pPr>
            <a:r>
              <a:rPr lang="en-US" sz="3200" b="1" dirty="0">
                <a:solidFill>
                  <a:schemeClr val="bg1">
                    <a:lumMod val="85000"/>
                  </a:schemeClr>
                </a:solidFill>
                <a:latin typeface="Times New Roman" panose="02020603050405020304" pitchFamily="18" charset="0"/>
                <a:ea typeface="Times New Roman" panose="02020603050405020304" pitchFamily="18" charset="0"/>
              </a:rPr>
              <a:t>CÁC ĐỚI KHÍ HẬU TRÊN TRÁI ĐẤT.</a:t>
            </a:r>
            <a:endParaRPr lang="vi-VN" sz="2800" dirty="0">
              <a:solidFill>
                <a:schemeClr val="bg1">
                  <a:lumMod val="8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2140B5-860B-47E5-BA3B-DB67B683EC8A}"/>
              </a:ext>
            </a:extLst>
          </p:cNvPr>
          <p:cNvSpPr/>
          <p:nvPr/>
        </p:nvSpPr>
        <p:spPr>
          <a:xfrm>
            <a:off x="625853" y="641811"/>
            <a:ext cx="3541354"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 </a:t>
            </a:r>
            <a:r>
              <a:rPr lang="vi-VN" sz="2800" b="1" dirty="0">
                <a:solidFill>
                  <a:schemeClr val="bg1">
                    <a:lumMod val="95000"/>
                  </a:schemeClr>
                </a:solidFill>
                <a:latin typeface="Times New Roman" panose="02020603050405020304" pitchFamily="18" charset="0"/>
                <a:ea typeface="Arial" panose="020B0604020202020204" pitchFamily="34" charset="0"/>
              </a:rPr>
              <a:t>Nhiệt độ không khí </a:t>
            </a:r>
            <a:endParaRPr lang="vi-VN" sz="2800" dirty="0">
              <a:solidFill>
                <a:schemeClr val="bg1">
                  <a:lumMod val="95000"/>
                </a:schemeClr>
              </a:solidFill>
            </a:endParaRPr>
          </a:p>
        </p:txBody>
      </p:sp>
      <p:sp>
        <p:nvSpPr>
          <p:cNvPr id="4" name="Rectangle 3">
            <a:extLst>
              <a:ext uri="{FF2B5EF4-FFF2-40B4-BE49-F238E27FC236}">
                <a16:creationId xmlns:a16="http://schemas.microsoft.com/office/drawing/2014/main" id="{F5DC8D34-9BE3-4F97-A220-F9AB803AE138}"/>
              </a:ext>
            </a:extLst>
          </p:cNvPr>
          <p:cNvSpPr/>
          <p:nvPr/>
        </p:nvSpPr>
        <p:spPr>
          <a:xfrm>
            <a:off x="562389" y="1341173"/>
            <a:ext cx="10105652" cy="522259"/>
          </a:xfrm>
          <a:prstGeom prst="rect">
            <a:avLst/>
          </a:prstGeom>
        </p:spPr>
        <p:txBody>
          <a:bodyPr wrap="none">
            <a:spAutoFit/>
          </a:bodyPr>
          <a:lstStyle/>
          <a:p>
            <a:pPr algn="just">
              <a:lnSpc>
                <a:spcPct val="107000"/>
              </a:lnSpc>
              <a:spcAft>
                <a:spcPts val="800"/>
              </a:spcAft>
            </a:pPr>
            <a:r>
              <a:rPr lang="vi-VN"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HS</a:t>
            </a:r>
            <a:r>
              <a:rPr lang="en-US"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tập trong thời gian 3-5 phút</a:t>
            </a:r>
            <a:endParaRPr lang="vi-VN" sz="28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22E78-47BE-4201-9785-5B2C182C4FAC}"/>
              </a:ext>
            </a:extLst>
          </p:cNvPr>
          <p:cNvGraphicFramePr>
            <a:graphicFrameLocks noGrp="1"/>
          </p:cNvGraphicFramePr>
          <p:nvPr>
            <p:extLst>
              <p:ext uri="{D42A27DB-BD31-4B8C-83A1-F6EECF244321}">
                <p14:modId xmlns:p14="http://schemas.microsoft.com/office/powerpoint/2010/main" val="3497967079"/>
              </p:ext>
            </p:extLst>
          </p:nvPr>
        </p:nvGraphicFramePr>
        <p:xfrm>
          <a:off x="619433" y="2114453"/>
          <a:ext cx="10810567" cy="4492824"/>
        </p:xfrm>
        <a:graphic>
          <a:graphicData uri="http://schemas.openxmlformats.org/drawingml/2006/table">
            <a:tbl>
              <a:tblPr firstRow="1" firstCol="1" bandRow="1">
                <a:tableStyleId>{5C22544A-7EE6-4342-B048-85BDC9FD1C3A}</a:tableStyleId>
              </a:tblPr>
              <a:tblGrid>
                <a:gridCol w="4383266">
                  <a:extLst>
                    <a:ext uri="{9D8B030D-6E8A-4147-A177-3AD203B41FA5}">
                      <a16:colId xmlns:a16="http://schemas.microsoft.com/office/drawing/2014/main" val="3020952583"/>
                    </a:ext>
                  </a:extLst>
                </a:gridCol>
                <a:gridCol w="6427301">
                  <a:extLst>
                    <a:ext uri="{9D8B030D-6E8A-4147-A177-3AD203B41FA5}">
                      <a16:colId xmlns:a16="http://schemas.microsoft.com/office/drawing/2014/main" val="193369187"/>
                    </a:ext>
                  </a:extLst>
                </a:gridCol>
              </a:tblGrid>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2000008"/>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1970409"/>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Không khí có nhiệt độ vì:</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4780556"/>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đo nhiệt độ không khí:</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272841"/>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hình 13.2 chỉ số độ là:</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848362"/>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Số lần đo nhiệt độ không khí trong ngày:</a:t>
                      </a:r>
                      <a:endParaRPr lang="vi-VN"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điểm đo:</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823544"/>
                  </a:ext>
                </a:extLst>
              </a:tr>
              <a:tr h="795976">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121148"/>
                  </a:ext>
                </a:extLst>
              </a:tr>
            </a:tbl>
          </a:graphicData>
        </a:graphic>
      </p:graphicFrame>
      <p:sp>
        <p:nvSpPr>
          <p:cNvPr id="6" name="Rectangle 5">
            <a:extLst>
              <a:ext uri="{FF2B5EF4-FFF2-40B4-BE49-F238E27FC236}">
                <a16:creationId xmlns:a16="http://schemas.microsoft.com/office/drawing/2014/main" id="{D3CE5714-355A-4519-BB6B-469D730124D4}"/>
              </a:ext>
            </a:extLst>
          </p:cNvPr>
          <p:cNvSpPr/>
          <p:nvPr/>
        </p:nvSpPr>
        <p:spPr>
          <a:xfrm>
            <a:off x="722671" y="495423"/>
            <a:ext cx="10368116" cy="1384995"/>
          </a:xfrm>
          <a:prstGeom prst="rect">
            <a:avLst/>
          </a:prstGeom>
        </p:spPr>
        <p:txBody>
          <a:bodyPr wrap="square">
            <a:spAutoFit/>
          </a:bodyPr>
          <a:lstStyle/>
          <a:p>
            <a:pPr lvl="0" indent="457200" eaLnBrk="0" fontAlgn="base" hangingPunct="0">
              <a:spcBef>
                <a:spcPct val="0"/>
              </a:spcBef>
              <a:spcAft>
                <a:spcPct val="0"/>
              </a:spcAft>
            </a:pP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altLang="vi-VN" sz="2000" b="1" dirty="0">
              <a:solidFill>
                <a:schemeClr val="bg1">
                  <a:lumMod val="95000"/>
                </a:schemeClr>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hình 13.2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trang 162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599D9B-4E86-465C-AD05-41310F65DD06}"/>
              </a:ext>
            </a:extLst>
          </p:cNvPr>
          <p:cNvGraphicFramePr>
            <a:graphicFrameLocks noGrp="1"/>
          </p:cNvGraphicFramePr>
          <p:nvPr>
            <p:extLst>
              <p:ext uri="{D42A27DB-BD31-4B8C-83A1-F6EECF244321}">
                <p14:modId xmlns:p14="http://schemas.microsoft.com/office/powerpoint/2010/main" val="3680748295"/>
              </p:ext>
            </p:extLst>
          </p:nvPr>
        </p:nvGraphicFramePr>
        <p:xfrm>
          <a:off x="890955" y="1119812"/>
          <a:ext cx="10663310" cy="5387924"/>
        </p:xfrm>
        <a:graphic>
          <a:graphicData uri="http://schemas.openxmlformats.org/drawingml/2006/table">
            <a:tbl>
              <a:tblPr firstRow="1" firstCol="1" bandRow="1">
                <a:tableStyleId>{5C22544A-7EE6-4342-B048-85BDC9FD1C3A}</a:tableStyleId>
              </a:tblPr>
              <a:tblGrid>
                <a:gridCol w="3497898">
                  <a:extLst>
                    <a:ext uri="{9D8B030D-6E8A-4147-A177-3AD203B41FA5}">
                      <a16:colId xmlns:a16="http://schemas.microsoft.com/office/drawing/2014/main" val="2856751312"/>
                    </a:ext>
                  </a:extLst>
                </a:gridCol>
                <a:gridCol w="7165412">
                  <a:extLst>
                    <a:ext uri="{9D8B030D-6E8A-4147-A177-3AD203B41FA5}">
                      <a16:colId xmlns:a16="http://schemas.microsoft.com/office/drawing/2014/main" val="1540333899"/>
                    </a:ext>
                  </a:extLst>
                </a:gridCol>
              </a:tblGrid>
              <a:tr h="480418">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độ nóng hay lạnh của không khí.</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52298"/>
                  </a:ext>
                </a:extLst>
              </a:tr>
              <a:tr h="985716">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0240797"/>
                  </a:ext>
                </a:extLst>
              </a:tr>
              <a:tr h="569839">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Không khí có nhiệt độ vì:</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25000"/>
                        </a:lnSpc>
                        <a:spcAft>
                          <a:spcPts val="90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72375"/>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đo 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307051"/>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hình 13.2 chỉ số độ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25</a:t>
                      </a:r>
                      <a:r>
                        <a:rPr lang="en-US" sz="2400" baseline="30000" dirty="0">
                          <a:effectLst/>
                          <a:latin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cs typeface="Times New Roman" panose="02020603050405020304" pitchFamily="18" charset="0"/>
                        </a:rPr>
                        <a:t>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354445"/>
                  </a:ext>
                </a:extLst>
              </a:tr>
              <a:tr h="107882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Cách tính nhiệt độ không khí trung bình ngày:</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87161"/>
                  </a:ext>
                </a:extLst>
              </a:tr>
            </a:tbl>
          </a:graphicData>
        </a:graphic>
      </p:graphicFrame>
      <p:sp>
        <p:nvSpPr>
          <p:cNvPr id="5" name="Rectangle 4">
            <a:extLst>
              <a:ext uri="{FF2B5EF4-FFF2-40B4-BE49-F238E27FC236}">
                <a16:creationId xmlns:a16="http://schemas.microsoft.com/office/drawing/2014/main" id="{100DC986-E6A9-4ABE-9CCE-8E01B7FE51D1}"/>
              </a:ext>
            </a:extLst>
          </p:cNvPr>
          <p:cNvSpPr/>
          <p:nvPr/>
        </p:nvSpPr>
        <p:spPr>
          <a:xfrm>
            <a:off x="890955" y="396698"/>
            <a:ext cx="4347665" cy="523220"/>
          </a:xfrm>
          <a:prstGeom prst="rect">
            <a:avLst/>
          </a:prstGeom>
        </p:spPr>
        <p:txBody>
          <a:bodyPr wrap="none">
            <a:spAutoFit/>
          </a:bodyPr>
          <a:lstStyle/>
          <a:p>
            <a:r>
              <a:rPr lang="en-US" sz="2800" b="1" dirty="0" err="1">
                <a:solidFill>
                  <a:schemeClr val="bg1">
                    <a:lumMod val="95000"/>
                  </a:schemeClr>
                </a:solidFill>
                <a:latin typeface="Times New Roman" panose="02020603050405020304" pitchFamily="18" charset="0"/>
                <a:ea typeface="Arial" panose="020B0604020202020204" pitchFamily="34" charset="0"/>
              </a:rPr>
              <a:t>Kết</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quả</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phiếu</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học</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tập</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số</a:t>
            </a:r>
            <a:r>
              <a:rPr lang="en-US" sz="2800" b="1" dirty="0">
                <a:solidFill>
                  <a:schemeClr val="bg1">
                    <a:lumMod val="95000"/>
                  </a:schemeClr>
                </a:solidFill>
                <a:latin typeface="Times New Roman" panose="02020603050405020304" pitchFamily="18" charset="0"/>
                <a:ea typeface="Arial" panose="020B0604020202020204" pitchFamily="34" charset="0"/>
              </a:rPr>
              <a:t> 1.</a:t>
            </a:r>
            <a:endParaRPr lang="vi-VN" sz="2800" dirty="0">
              <a:solidFill>
                <a:schemeClr val="bg1">
                  <a:lumMod val="95000"/>
                </a:schemeClr>
              </a:solidFill>
            </a:endParaRPr>
          </a:p>
        </p:txBody>
      </p:sp>
    </p:spTree>
    <p:extLst>
      <p:ext uri="{BB962C8B-B14F-4D97-AF65-F5344CB8AC3E}">
        <p14:creationId xmlns:p14="http://schemas.microsoft.com/office/powerpoint/2010/main" val="352350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9CCB2-59D0-49FA-9E4E-26D3BAB95024}"/>
              </a:ext>
            </a:extLst>
          </p:cNvPr>
          <p:cNvSpPr/>
          <p:nvPr/>
        </p:nvSpPr>
        <p:spPr>
          <a:xfrm>
            <a:off x="360453" y="472723"/>
            <a:ext cx="10203768" cy="523220"/>
          </a:xfrm>
          <a:prstGeom prst="rect">
            <a:avLst/>
          </a:prstGeom>
        </p:spPr>
        <p:txBody>
          <a:bodyPr wrap="squar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a:t>
            </a:r>
            <a:r>
              <a:rPr lang="vi-VN" sz="2800" b="1" dirty="0">
                <a:solidFill>
                  <a:schemeClr val="bg1">
                    <a:lumMod val="95000"/>
                  </a:schemeClr>
                </a:solidFill>
                <a:latin typeface="Times New Roman" panose="02020603050405020304" pitchFamily="18" charset="0"/>
                <a:ea typeface="Arial" panose="020B0604020202020204" pitchFamily="34" charset="0"/>
              </a:rPr>
              <a:t> Sự thay đổi nhiệt độ không khí trên bề mặt trái đất theo vĩ độ </a:t>
            </a:r>
            <a:endParaRPr lang="vi-VN" sz="2800" dirty="0">
              <a:solidFill>
                <a:schemeClr val="bg1">
                  <a:lumMod val="95000"/>
                </a:schemeClr>
              </a:solidFill>
            </a:endParaRPr>
          </a:p>
        </p:txBody>
      </p:sp>
      <p:pic>
        <p:nvPicPr>
          <p:cNvPr id="4" name="Picture 3">
            <a:extLst>
              <a:ext uri="{FF2B5EF4-FFF2-40B4-BE49-F238E27FC236}">
                <a16:creationId xmlns:a16="http://schemas.microsoft.com/office/drawing/2014/main" id="{30654558-AD38-4985-B30C-AA9A1948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871" y="1364603"/>
            <a:ext cx="5988148" cy="3347985"/>
          </a:xfrm>
          <a:prstGeom prst="rect">
            <a:avLst/>
          </a:prstGeom>
        </p:spPr>
      </p:pic>
      <p:sp>
        <p:nvSpPr>
          <p:cNvPr id="8" name="Rectangle 7">
            <a:extLst>
              <a:ext uri="{FF2B5EF4-FFF2-40B4-BE49-F238E27FC236}">
                <a16:creationId xmlns:a16="http://schemas.microsoft.com/office/drawing/2014/main" id="{03E47386-5767-465E-9BA2-46F94785E0F6}"/>
              </a:ext>
            </a:extLst>
          </p:cNvPr>
          <p:cNvSpPr/>
          <p:nvPr/>
        </p:nvSpPr>
        <p:spPr>
          <a:xfrm>
            <a:off x="593558" y="1050388"/>
            <a:ext cx="5050366"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 số liệu 13.1 và thông tin kênh chữ SGK trang 163</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hãy</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13DA2DF-2FAF-4E6A-B203-00FCAE81EF33}"/>
              </a:ext>
            </a:extLst>
          </p:cNvPr>
          <p:cNvSpPr/>
          <p:nvPr/>
        </p:nvSpPr>
        <p:spPr>
          <a:xfrm>
            <a:off x="593558" y="2294139"/>
            <a:ext cx="5182713"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D4D7AC-BF1C-4666-BAAB-83BCB9A76327}"/>
              </a:ext>
            </a:extLst>
          </p:cNvPr>
          <p:cNvSpPr txBox="1"/>
          <p:nvPr/>
        </p:nvSpPr>
        <p:spPr>
          <a:xfrm>
            <a:off x="267716" y="2089602"/>
            <a:ext cx="5668419" cy="1938992"/>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chemeClr val="bg1">
                    <a:lumMod val="95000"/>
                  </a:schemeClr>
                </a:solidFill>
                <a:latin typeface="Times New Roman" panose="02020603050405020304" pitchFamily="18" charset="0"/>
                <a:cs typeface="Times New Roman" panose="02020603050405020304" pitchFamily="18" charset="0"/>
              </a:rPr>
              <a:t>+ Xin-ga-po có nhiệt độ cao nhất (28,3</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 </a:t>
            </a:r>
            <a:r>
              <a:rPr lang="en-US" sz="2400" dirty="0" err="1">
                <a:solidFill>
                  <a:schemeClr val="bg1">
                    <a:lumMod val="95000"/>
                  </a:schemeClr>
                </a:solidFill>
                <a:latin typeface="Times New Roman" panose="02020603050405020304" pitchFamily="18" charset="0"/>
                <a:cs typeface="Times New Roman" panose="02020603050405020304" pitchFamily="18" charset="0"/>
              </a:rPr>
              <a:t>nh</a:t>
            </a:r>
            <a:r>
              <a:rPr lang="vi-VN" sz="2400" dirty="0">
                <a:solidFill>
                  <a:schemeClr val="bg1">
                    <a:lumMod val="95000"/>
                  </a:schemeClr>
                </a:solidFill>
                <a:latin typeface="Times New Roman" panose="02020603050405020304" pitchFamily="18" charset="0"/>
                <a:cs typeface="Times New Roman" panose="02020603050405020304" pitchFamily="18" charset="0"/>
              </a:rPr>
              <a:t>ư</a:t>
            </a:r>
            <a:r>
              <a:rPr lang="en-US" sz="2400" dirty="0">
                <a:solidFill>
                  <a:schemeClr val="bg1">
                    <a:lumMod val="95000"/>
                  </a:schemeClr>
                </a:solidFill>
                <a:latin typeface="Times New Roman" panose="02020603050405020304" pitchFamily="18" charset="0"/>
                <a:cs typeface="Times New Roman" panose="02020603050405020304" pitchFamily="18" charset="0"/>
              </a:rPr>
              <a:t>ng </a:t>
            </a:r>
            <a:r>
              <a:rPr lang="en-US" sz="2400" dirty="0" err="1">
                <a:solidFill>
                  <a:schemeClr val="bg1">
                    <a:lumMod val="95000"/>
                  </a:schemeClr>
                </a:solidFill>
                <a:latin typeface="Times New Roman" panose="02020603050405020304" pitchFamily="18" charset="0"/>
                <a:cs typeface="Times New Roman" panose="02020603050405020304" pitchFamily="18" charset="0"/>
              </a:rPr>
              <a:t>nằm</a:t>
            </a:r>
            <a:r>
              <a:rPr lang="en-US" sz="2400" dirty="0">
                <a:solidFill>
                  <a:schemeClr val="bg1">
                    <a:lumMod val="95000"/>
                  </a:schemeClr>
                </a:solidFill>
                <a:latin typeface="Times New Roman" panose="02020603050405020304" pitchFamily="18" charset="0"/>
                <a:cs typeface="Times New Roman" panose="02020603050405020304" pitchFamily="18" charset="0"/>
              </a:rPr>
              <a:t> ở</a:t>
            </a:r>
            <a:r>
              <a:rPr lang="vi-VN" sz="2400" dirty="0">
                <a:solidFill>
                  <a:schemeClr val="bg1">
                    <a:lumMod val="95000"/>
                  </a:schemeClr>
                </a:solidFill>
                <a:latin typeface="Times New Roman" panose="02020603050405020304" pitchFamily="18" charset="0"/>
                <a:cs typeface="Times New Roman" panose="02020603050405020304" pitchFamily="18" charset="0"/>
              </a:rPr>
              <a:t> vĩ độ thấp nhất.</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vi-VN" sz="2400" dirty="0">
                <a:solidFill>
                  <a:schemeClr val="bg1">
                    <a:lumMod val="95000"/>
                  </a:schemeClr>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i="1" dirty="0">
                <a:solidFill>
                  <a:schemeClr val="bg1">
                    <a:lumMod val="95000"/>
                  </a:schemeClr>
                </a:solidFill>
                <a:latin typeface="Times New Roman" panose="02020603050405020304" pitchFamily="18" charset="0"/>
                <a:cs typeface="Times New Roman" panose="02020603050405020304" pitchFamily="18" charset="0"/>
              </a:rPr>
              <a:t> l</a:t>
            </a:r>
            <a:r>
              <a:rPr lang="vi-VN" sz="2400" i="1" dirty="0">
                <a:solidFill>
                  <a:schemeClr val="bg1">
                    <a:lumMod val="95000"/>
                  </a:schemeClr>
                </a:solidFill>
                <a:latin typeface="Times New Roman" panose="02020603050405020304" pitchFamily="18" charset="0"/>
                <a:cs typeface="Times New Roman" panose="02020603050405020304" pitchFamily="18" charset="0"/>
              </a:rPr>
              <a:t>ư</a:t>
            </a:r>
            <a:r>
              <a:rPr lang="en-US" sz="2400" i="1" dirty="0" err="1">
                <a:solidFill>
                  <a:schemeClr val="bg1">
                    <a:lumMod val="95000"/>
                  </a:schemeClr>
                </a:solidFill>
                <a:latin typeface="Times New Roman" panose="02020603050405020304" pitchFamily="18" charset="0"/>
                <a:cs typeface="Times New Roman" panose="02020603050405020304" pitchFamily="18" charset="0"/>
              </a:rPr>
              <a:t>ợt</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1099242C-9DC8-4908-9F21-6DED1815B1B5}"/>
              </a:ext>
            </a:extLst>
          </p:cNvPr>
          <p:cNvSpPr/>
          <p:nvPr/>
        </p:nvSpPr>
        <p:spPr>
          <a:xfrm>
            <a:off x="187783" y="2199247"/>
            <a:ext cx="5828283" cy="203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p>
        </p:txBody>
      </p:sp>
      <p:sp>
        <p:nvSpPr>
          <p:cNvPr id="13" name="TextBox 12">
            <a:extLst>
              <a:ext uri="{FF2B5EF4-FFF2-40B4-BE49-F238E27FC236}">
                <a16:creationId xmlns:a16="http://schemas.microsoft.com/office/drawing/2014/main" id="{9984C989-A83E-471F-8199-DF358E6A5794}"/>
              </a:ext>
            </a:extLst>
          </p:cNvPr>
          <p:cNvSpPr txBox="1"/>
          <p:nvPr/>
        </p:nvSpPr>
        <p:spPr>
          <a:xfrm>
            <a:off x="353050" y="2396439"/>
            <a:ext cx="52908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Không khí ở vùng vĩ độ thấp nóng hơn không kh</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a16="http://schemas.microsoft.com/office/drawing/2014/main" id="{8C6766F9-7711-44E0-8BBB-E5732FED05CB}"/>
              </a:ext>
            </a:extLst>
          </p:cNvPr>
          <p:cNvSpPr/>
          <p:nvPr/>
        </p:nvSpPr>
        <p:spPr>
          <a:xfrm>
            <a:off x="107852" y="1880976"/>
            <a:ext cx="5957575" cy="1942369"/>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không khí trên bề mặt Trái 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theo vĩ độ</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11DC26A-A810-4401-959B-472265F2CA95}"/>
              </a:ext>
            </a:extLst>
          </p:cNvPr>
          <p:cNvSpPr txBox="1"/>
          <p:nvPr/>
        </p:nvSpPr>
        <p:spPr>
          <a:xfrm>
            <a:off x="146012" y="2016101"/>
            <a:ext cx="5748351" cy="189571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vùng vĩ độ cao do góc chiếu của tia sáng Mặt Trời với bề mặt Trái Đất nhỏ nên nhận được ít nhiệt dẫn tới nhiệt độ ở đây thường thấp. </a:t>
            </a:r>
          </a:p>
        </p:txBody>
      </p:sp>
      <p:sp>
        <p:nvSpPr>
          <p:cNvPr id="21" name="TextBox 20">
            <a:extLst>
              <a:ext uri="{FF2B5EF4-FFF2-40B4-BE49-F238E27FC236}">
                <a16:creationId xmlns:a16="http://schemas.microsoft.com/office/drawing/2014/main" id="{346A5661-C020-453C-9C4D-9D2ED06FC133}"/>
              </a:ext>
            </a:extLst>
          </p:cNvPr>
          <p:cNvSpPr txBox="1"/>
          <p:nvPr/>
        </p:nvSpPr>
        <p:spPr>
          <a:xfrm>
            <a:off x="146012" y="3918237"/>
            <a:ext cx="5737153" cy="1434047"/>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nơi có vĩ độ thấp góc chiếu của tia sáng Mặt Trời với bề mặt Trái Đất cao nên nhiệt độ thường 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2" nodeType="click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32" fill="hold" grpId="1" nodeType="click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2" nodeType="clickEffect">
                                  <p:stCondLst>
                                    <p:cond delay="0"/>
                                  </p:stCondLst>
                                  <p:childTnLst>
                                    <p:anim calcmode="lin" valueType="num">
                                      <p:cBhvr>
                                        <p:cTn id="101" dur="500"/>
                                        <p:tgtEl>
                                          <p:spTgt spid="11"/>
                                        </p:tgtEl>
                                        <p:attrNameLst>
                                          <p:attrName>ppt_w</p:attrName>
                                        </p:attrNameLst>
                                      </p:cBhvr>
                                      <p:tavLst>
                                        <p:tav tm="0">
                                          <p:val>
                                            <p:strVal val="ppt_w"/>
                                          </p:val>
                                        </p:tav>
                                        <p:tav tm="100000">
                                          <p:val>
                                            <p:fltVal val="0"/>
                                          </p:val>
                                        </p:tav>
                                      </p:tavLst>
                                    </p:anim>
                                    <p:anim calcmode="lin" valueType="num">
                                      <p:cBhvr>
                                        <p:cTn id="102" dur="500"/>
                                        <p:tgtEl>
                                          <p:spTgt spid="11"/>
                                        </p:tgtEl>
                                        <p:attrNameLst>
                                          <p:attrName>ppt_h</p:attrName>
                                        </p:attrNameLst>
                                      </p:cBhvr>
                                      <p:tavLst>
                                        <p:tav tm="0">
                                          <p:val>
                                            <p:strVal val="ppt_h"/>
                                          </p:val>
                                        </p:tav>
                                        <p:tav tm="100000">
                                          <p:val>
                                            <p:fltVal val="0"/>
                                          </p:val>
                                        </p:tav>
                                      </p:tavLst>
                                    </p:anim>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82F74-28B6-4D9A-9026-984C71037ABB}"/>
              </a:ext>
            </a:extLst>
          </p:cNvPr>
          <p:cNvSpPr/>
          <p:nvPr/>
        </p:nvSpPr>
        <p:spPr>
          <a:xfrm>
            <a:off x="705145" y="515201"/>
            <a:ext cx="5630067"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III. </a:t>
            </a:r>
            <a:r>
              <a:rPr lang="vi-VN" sz="2800" b="1" dirty="0">
                <a:solidFill>
                  <a:schemeClr val="bg1">
                    <a:lumMod val="95000"/>
                  </a:schemeClr>
                </a:solidFill>
                <a:latin typeface="Times New Roman" panose="02020603050405020304" pitchFamily="18" charset="0"/>
                <a:ea typeface="Arial" panose="020B0604020202020204" pitchFamily="34" charset="0"/>
              </a:rPr>
              <a:t>Độ ẩm không khí. Mây và mưa </a:t>
            </a:r>
            <a:endParaRPr lang="vi-VN" sz="2800" dirty="0">
              <a:solidFill>
                <a:schemeClr val="bg1">
                  <a:lumMod val="95000"/>
                </a:schemeClr>
              </a:solidFill>
            </a:endParaRPr>
          </a:p>
        </p:txBody>
      </p:sp>
      <p:sp>
        <p:nvSpPr>
          <p:cNvPr id="3" name="TextBox 2">
            <a:extLst>
              <a:ext uri="{FF2B5EF4-FFF2-40B4-BE49-F238E27FC236}">
                <a16:creationId xmlns:a16="http://schemas.microsoft.com/office/drawing/2014/main" id="{CED42E5F-0CEC-4607-8472-0E6112959EB0}"/>
              </a:ext>
            </a:extLst>
          </p:cNvPr>
          <p:cNvSpPr txBox="1"/>
          <p:nvPr/>
        </p:nvSpPr>
        <p:spPr>
          <a:xfrm>
            <a:off x="705145" y="1326982"/>
            <a:ext cx="9988062" cy="420403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25000"/>
              </a:lnSpc>
            </a:pP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nhóm chung nhiệm 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vi-VN" sz="2400" dirty="0">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400" dirty="0">
                <a:latin typeface="Times New Roman" panose="02020603050405020304" pitchFamily="18" charset="0"/>
                <a:cs typeface="Times New Roman" panose="02020603050405020304" pitchFamily="18" charset="0"/>
              </a:rPr>
              <a:t>1. Độ ẩm không khí là gì? </a:t>
            </a:r>
          </a:p>
          <a:p>
            <a:pPr>
              <a:lnSpc>
                <a:spcPct val="125000"/>
              </a:lnSpc>
            </a:pPr>
            <a:r>
              <a:rPr lang="vi-VN" sz="2400" dirty="0">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400" dirty="0">
                <a:latin typeface="Times New Roman" panose="02020603050405020304" pitchFamily="18" charset="0"/>
                <a:cs typeface="Times New Roman" panose="02020603050405020304" pitchFamily="18" charset="0"/>
              </a:rPr>
              <a:t>3. Nhận xét độ ẩm không khí ở các mức nhiệt độ khác nhau (bảng 13.2)? </a:t>
            </a:r>
          </a:p>
          <a:p>
            <a:pPr>
              <a:lnSpc>
                <a:spcPct val="125000"/>
              </a:lnSpc>
            </a:pPr>
            <a:r>
              <a:rPr lang="vi-VN" sz="2400" dirty="0">
                <a:latin typeface="Times New Roman" panose="02020603050405020304" pitchFamily="18" charset="0"/>
                <a:cs typeface="Times New Roman" panose="02020603050405020304" pitchFamily="18" charset="0"/>
              </a:rPr>
              <a:t>4. Hãy mô tả sự hình thành mây và mưa theo gợi ý sau:</a:t>
            </a:r>
          </a:p>
          <a:p>
            <a:pPr>
              <a:lnSpc>
                <a:spcPct val="125000"/>
              </a:lnSpc>
            </a:pPr>
            <a:r>
              <a:rPr lang="vi-VN" sz="2400" dirty="0">
                <a:latin typeface="Times New Roman" panose="02020603050405020304" pitchFamily="18" charset="0"/>
                <a:cs typeface="Times New Roman" panose="02020603050405020304" pitchFamily="18" charset="0"/>
              </a:rPr>
              <a:t>- Hơi nước trong không khí được cung cấp từ những nguồn nào?</a:t>
            </a:r>
          </a:p>
          <a:p>
            <a:pPr>
              <a:lnSpc>
                <a:spcPct val="125000"/>
              </a:lnSpc>
            </a:pPr>
            <a:r>
              <a:rPr lang="vi-VN" sz="2400" dirty="0">
                <a:latin typeface="Times New Roman" panose="02020603050405020304" pitchFamily="18" charset="0"/>
                <a:cs typeface="Times New Roman" panose="02020603050405020304" pitchFamily="18" charset="0"/>
              </a:rPr>
              <a:t>- Khi nào hơi nước ngưng tụ thành mây?</a:t>
            </a:r>
          </a:p>
          <a:p>
            <a:pPr>
              <a:lnSpc>
                <a:spcPct val="125000"/>
              </a:lnSpc>
            </a:pPr>
            <a:r>
              <a:rPr lang="vi-VN" sz="2400" dirty="0">
                <a:latin typeface="Times New Roman" panose="02020603050405020304" pitchFamily="18" charset="0"/>
                <a:cs typeface="Times New Roman" panose="02020603050405020304" pitchFamily="18" charset="0"/>
              </a:rPr>
              <a:t>- Khi nào mây tạo thành mưa?</a:t>
            </a:r>
          </a:p>
        </p:txBody>
      </p:sp>
    </p:spTree>
    <p:extLst>
      <p:ext uri="{BB962C8B-B14F-4D97-AF65-F5344CB8AC3E}">
        <p14:creationId xmlns:p14="http://schemas.microsoft.com/office/powerpoint/2010/main" val="114296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39AFD417-0366-428C-9F28-32D105D73D91}"/>
              </a:ext>
            </a:extLst>
          </p:cNvPr>
          <p:cNvSpPr/>
          <p:nvPr/>
        </p:nvSpPr>
        <p:spPr>
          <a:xfrm>
            <a:off x="168813" y="379828"/>
            <a:ext cx="6738424" cy="2686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r>
              <a:rPr lang="vi-VN" sz="2400"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400" dirty="0">
                <a:latin typeface="Times New Roman" panose="02020603050405020304" pitchFamily="18" charset="0"/>
                <a:cs typeface="Times New Roman" panose="02020603050405020304" pitchFamily="18" charset="0"/>
              </a:rPr>
              <a:t>- Dụng cụ đo: ẩm kế</a:t>
            </a:r>
          </a:p>
          <a:p>
            <a:r>
              <a:rPr lang="vi-VN" sz="2400" dirty="0">
                <a:latin typeface="Times New Roman" panose="02020603050405020304" pitchFamily="18" charset="0"/>
                <a:cs typeface="Times New Roman" panose="02020603050405020304" pitchFamily="18" charset="0"/>
              </a:rPr>
              <a:t>- Đơn vị đo: g/m</a:t>
            </a:r>
            <a:r>
              <a:rPr lang="vi-VN" sz="2400" baseline="300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47114"/>
            <a:ext cx="4754879" cy="2419643"/>
          </a:xfrm>
          <a:prstGeom prst="rect">
            <a:avLst/>
          </a:prstGeom>
        </p:spPr>
      </p:pic>
      <p:sp>
        <p:nvSpPr>
          <p:cNvPr id="11" name="Arrow: Notched Right 10">
            <a:extLst>
              <a:ext uri="{FF2B5EF4-FFF2-40B4-BE49-F238E27FC236}">
                <a16:creationId xmlns:a16="http://schemas.microsoft.com/office/drawing/2014/main" id="{ED9FC535-4848-47A6-AC9C-3A717F29FF98}"/>
              </a:ext>
            </a:extLst>
          </p:cNvPr>
          <p:cNvSpPr/>
          <p:nvPr/>
        </p:nvSpPr>
        <p:spPr>
          <a:xfrm>
            <a:off x="323558" y="429066"/>
            <a:ext cx="6428935" cy="33621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a16="http://schemas.microsoft.com/office/drawing/2014/main" id="{51F8DC30-1F6D-44DD-BDBA-38BAA885B926}"/>
              </a:ext>
            </a:extLst>
          </p:cNvPr>
          <p:cNvGrpSpPr/>
          <p:nvPr/>
        </p:nvGrpSpPr>
        <p:grpSpPr>
          <a:xfrm>
            <a:off x="6386730" y="429066"/>
            <a:ext cx="5734929" cy="4506087"/>
            <a:chOff x="6386730" y="429066"/>
            <a:chExt cx="5734929" cy="4506087"/>
          </a:xfrm>
        </p:grpSpPr>
        <p:pic>
          <p:nvPicPr>
            <p:cNvPr id="13" name="Picture 12">
              <a:extLst>
                <a:ext uri="{FF2B5EF4-FFF2-40B4-BE49-F238E27FC236}">
                  <a16:creationId xmlns:a16="http://schemas.microsoft.com/office/drawing/2014/main"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AC2ACFAB-EDA2-47EF-A87D-9C88F1D821E5}"/>
                </a:ext>
              </a:extLst>
            </p:cNvPr>
            <p:cNvSpPr txBox="1"/>
            <p:nvPr/>
          </p:nvSpPr>
          <p:spPr>
            <a:xfrm>
              <a:off x="6386730" y="4504266"/>
              <a:ext cx="5734928"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A8F30ECA-9E1E-45CD-A3E1-C3FA6C6DC388}"/>
              </a:ext>
            </a:extLst>
          </p:cNvPr>
          <p:cNvSpPr txBox="1"/>
          <p:nvPr/>
        </p:nvSpPr>
        <p:spPr>
          <a:xfrm>
            <a:off x="267288" y="1531037"/>
            <a:ext cx="5561425" cy="125124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7000"/>
              </a:lnSpc>
              <a:spcAft>
                <a:spcPts val="800"/>
              </a:spcAft>
              <a:tabLst>
                <a:tab pos="581025"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Lượng hơi nước có trong không khí là do sự bốc hơi từ đại dương, biển, sông ngòi, ao, hồ,…</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a16="http://schemas.microsoft.com/office/drawing/2014/main" id="{F0FA2094-0C24-4559-881B-53B6FC3F0AF9}"/>
              </a:ext>
            </a:extLst>
          </p:cNvPr>
          <p:cNvSpPr/>
          <p:nvPr/>
        </p:nvSpPr>
        <p:spPr>
          <a:xfrm>
            <a:off x="0" y="1167619"/>
            <a:ext cx="6330460" cy="35872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dirty="0" err="1">
                <a:latin typeface="Times New Roman" panose="02020603050405020304" pitchFamily="18" charset="0"/>
                <a:cs typeface="Times New Roman" panose="02020603050405020304" pitchFamily="18" charset="0"/>
              </a:rPr>
              <a:t>Quá</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hình thành mây</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mưa</a:t>
            </a:r>
            <a:r>
              <a:rPr lang="en-US" sz="24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tụ ngưng tụ, các hạt nước to dần và đủ nặng thì hạt nước rơi trở lại mặt đất tạo thành mưa.</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1896</Words>
  <Application>Microsoft Office PowerPoint</Application>
  <PresentationFormat>Widescreen</PresentationFormat>
  <Paragraphs>172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272</cp:revision>
  <dcterms:created xsi:type="dcterms:W3CDTF">2021-08-17T01:45:15Z</dcterms:created>
  <dcterms:modified xsi:type="dcterms:W3CDTF">2021-08-18T08:29:14Z</dcterms:modified>
</cp:coreProperties>
</file>